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handoutMasterIdLst>
    <p:handoutMasterId r:id="rId69"/>
  </p:handoutMasterIdLst>
  <p:sldIdLst>
    <p:sldId id="311" r:id="rId2"/>
    <p:sldId id="436" r:id="rId3"/>
    <p:sldId id="322" r:id="rId4"/>
    <p:sldId id="433" r:id="rId5"/>
    <p:sldId id="388" r:id="rId6"/>
    <p:sldId id="317" r:id="rId7"/>
    <p:sldId id="318" r:id="rId8"/>
    <p:sldId id="319" r:id="rId9"/>
    <p:sldId id="321" r:id="rId10"/>
    <p:sldId id="417" r:id="rId11"/>
    <p:sldId id="330" r:id="rId12"/>
    <p:sldId id="331" r:id="rId13"/>
    <p:sldId id="332" r:id="rId14"/>
    <p:sldId id="333" r:id="rId15"/>
    <p:sldId id="338" r:id="rId16"/>
    <p:sldId id="337" r:id="rId17"/>
    <p:sldId id="341" r:id="rId18"/>
    <p:sldId id="344" r:id="rId19"/>
    <p:sldId id="342" r:id="rId20"/>
    <p:sldId id="343" r:id="rId21"/>
    <p:sldId id="339" r:id="rId22"/>
    <p:sldId id="340" r:id="rId23"/>
    <p:sldId id="345" r:id="rId24"/>
    <p:sldId id="346" r:id="rId25"/>
    <p:sldId id="347" r:id="rId26"/>
    <p:sldId id="348" r:id="rId27"/>
    <p:sldId id="435" r:id="rId28"/>
    <p:sldId id="349" r:id="rId29"/>
    <p:sldId id="350" r:id="rId30"/>
    <p:sldId id="432" r:id="rId31"/>
    <p:sldId id="352" r:id="rId32"/>
    <p:sldId id="353" r:id="rId33"/>
    <p:sldId id="354" r:id="rId34"/>
    <p:sldId id="355" r:id="rId35"/>
    <p:sldId id="420" r:id="rId36"/>
    <p:sldId id="263" r:id="rId37"/>
    <p:sldId id="434" r:id="rId38"/>
    <p:sldId id="421" r:id="rId39"/>
    <p:sldId id="323" r:id="rId40"/>
    <p:sldId id="328" r:id="rId41"/>
    <p:sldId id="329" r:id="rId42"/>
    <p:sldId id="327" r:id="rId43"/>
    <p:sldId id="334" r:id="rId44"/>
    <p:sldId id="336" r:id="rId45"/>
    <p:sldId id="335" r:id="rId46"/>
    <p:sldId id="356" r:id="rId47"/>
    <p:sldId id="431" r:id="rId48"/>
    <p:sldId id="357" r:id="rId49"/>
    <p:sldId id="358" r:id="rId50"/>
    <p:sldId id="360" r:id="rId51"/>
    <p:sldId id="362" r:id="rId52"/>
    <p:sldId id="361" r:id="rId53"/>
    <p:sldId id="363" r:id="rId54"/>
    <p:sldId id="364" r:id="rId55"/>
    <p:sldId id="365" r:id="rId56"/>
    <p:sldId id="366" r:id="rId57"/>
    <p:sldId id="368" r:id="rId58"/>
    <p:sldId id="367" r:id="rId59"/>
    <p:sldId id="369" r:id="rId60"/>
    <p:sldId id="370" r:id="rId61"/>
    <p:sldId id="371" r:id="rId62"/>
    <p:sldId id="372" r:id="rId63"/>
    <p:sldId id="374" r:id="rId64"/>
    <p:sldId id="373" r:id="rId65"/>
    <p:sldId id="422" r:id="rId66"/>
    <p:sldId id="375"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1C968B-EDFD-41DF-9BB4-8B6C6DEDE7BE}">
          <p14:sldIdLst>
            <p14:sldId id="311"/>
            <p14:sldId id="436"/>
            <p14:sldId id="322"/>
            <p14:sldId id="433"/>
            <p14:sldId id="388"/>
            <p14:sldId id="317"/>
            <p14:sldId id="318"/>
            <p14:sldId id="319"/>
            <p14:sldId id="321"/>
            <p14:sldId id="417"/>
            <p14:sldId id="330"/>
            <p14:sldId id="331"/>
            <p14:sldId id="332"/>
            <p14:sldId id="333"/>
            <p14:sldId id="338"/>
            <p14:sldId id="337"/>
            <p14:sldId id="341"/>
            <p14:sldId id="344"/>
            <p14:sldId id="342"/>
            <p14:sldId id="343"/>
            <p14:sldId id="339"/>
            <p14:sldId id="340"/>
            <p14:sldId id="345"/>
            <p14:sldId id="346"/>
            <p14:sldId id="347"/>
            <p14:sldId id="348"/>
            <p14:sldId id="435"/>
            <p14:sldId id="349"/>
            <p14:sldId id="350"/>
            <p14:sldId id="432"/>
            <p14:sldId id="352"/>
            <p14:sldId id="353"/>
            <p14:sldId id="354"/>
            <p14:sldId id="355"/>
            <p14:sldId id="420"/>
            <p14:sldId id="263"/>
            <p14:sldId id="434"/>
            <p14:sldId id="421"/>
            <p14:sldId id="323"/>
            <p14:sldId id="328"/>
            <p14:sldId id="329"/>
            <p14:sldId id="327"/>
            <p14:sldId id="334"/>
            <p14:sldId id="336"/>
            <p14:sldId id="335"/>
            <p14:sldId id="356"/>
            <p14:sldId id="431"/>
            <p14:sldId id="357"/>
            <p14:sldId id="358"/>
            <p14:sldId id="360"/>
            <p14:sldId id="362"/>
            <p14:sldId id="361"/>
            <p14:sldId id="363"/>
            <p14:sldId id="364"/>
            <p14:sldId id="365"/>
            <p14:sldId id="366"/>
            <p14:sldId id="368"/>
            <p14:sldId id="367"/>
            <p14:sldId id="369"/>
            <p14:sldId id="370"/>
            <p14:sldId id="371"/>
            <p14:sldId id="372"/>
            <p14:sldId id="374"/>
            <p14:sldId id="373"/>
            <p14:sldId id="422"/>
            <p14:sldId id="375"/>
          </p14:sldIdLst>
        </p14:section>
      </p14:sectionLst>
    </p:ex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19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ura Stephens" initials="LS" lastIdx="21" clrIdx="6">
    <p:extLst>
      <p:ext uri="{19B8F6BF-5375-455C-9EA6-DF929625EA0E}">
        <p15:presenceInfo xmlns:p15="http://schemas.microsoft.com/office/powerpoint/2012/main" userId="0771e19aa099c25f" providerId="Windows Live"/>
      </p:ext>
    </p:extLst>
  </p:cmAuthor>
  <p:cmAuthor id="1" name="Katie Keown" initials="KK" lastIdx="136" clrIdx="0"/>
  <p:cmAuthor id="2" name="Laura Hansen" initials="LH" lastIdx="129" clrIdx="1"/>
  <p:cmAuthor id="3" name="Anna" initials="A" lastIdx="57" clrIdx="2"/>
  <p:cmAuthor id="4" name="Susan Pimentel" initials="" lastIdx="21" clrIdx="3"/>
  <p:cmAuthor id="5" name="Beth Cocuzza" initials="BC" lastIdx="1" clrIdx="4"/>
  <p:cmAuthor id="6" name="Sultana Salma" initials="SS" lastIdx="2" clrIdx="5">
    <p:extLst>
      <p:ext uri="{19B8F6BF-5375-455C-9EA6-DF929625EA0E}">
        <p15:presenceInfo xmlns:p15="http://schemas.microsoft.com/office/powerpoint/2012/main" userId="Sultana Sal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93E"/>
    <a:srgbClr val="3F3F39"/>
    <a:srgbClr val="2B9650"/>
    <a:srgbClr val="EC6302"/>
    <a:srgbClr val="416795"/>
    <a:srgbClr val="23A3AD"/>
    <a:srgbClr val="CC9123"/>
    <a:srgbClr val="3B5875"/>
    <a:srgbClr val="7EB9F2"/>
    <a:srgbClr val="3B52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61324" autoAdjust="0"/>
  </p:normalViewPr>
  <p:slideViewPr>
    <p:cSldViewPr snapToGrid="0" snapToObjects="1">
      <p:cViewPr varScale="1">
        <p:scale>
          <a:sx n="44" d="100"/>
          <a:sy n="44" d="100"/>
        </p:scale>
        <p:origin x="2154" y="48"/>
      </p:cViewPr>
      <p:guideLst>
        <p:guide orient="horz" pos="3969"/>
        <p:guide orient="horz" pos="3006"/>
        <p:guide orient="horz" pos="3486"/>
        <p:guide pos="19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43" d="100"/>
          <a:sy n="143" d="100"/>
        </p:scale>
        <p:origin x="-1432" y="17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6F892B-6627-994E-B68D-E99C83311AB5}" type="datetimeFigureOut">
              <a:rPr lang="en-US" smtClean="0"/>
              <a:t>1/23/2020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FEF523-DFFF-3849-AB64-4EC8F28D8BCC}" type="slidenum">
              <a:rPr lang="en-US" smtClean="0"/>
              <a:t>‹#›</a:t>
            </a:fld>
            <a:endParaRPr lang="en-US" dirty="0"/>
          </a:p>
        </p:txBody>
      </p:sp>
    </p:spTree>
    <p:extLst>
      <p:ext uri="{BB962C8B-B14F-4D97-AF65-F5344CB8AC3E}">
        <p14:creationId xmlns:p14="http://schemas.microsoft.com/office/powerpoint/2010/main" val="17931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A0FE7-BDA2-4C94-B3F4-63058B421E73}" type="datetimeFigureOut">
              <a:rPr lang="en-US" smtClean="0"/>
              <a:t>1/23/2020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8CB79-26D9-47B3-A269-5F23059CE682}" type="slidenum">
              <a:rPr lang="en-US" smtClean="0"/>
              <a:t>‹#›</a:t>
            </a:fld>
            <a:endParaRPr lang="en-US" dirty="0"/>
          </a:p>
        </p:txBody>
      </p:sp>
    </p:spTree>
    <p:extLst>
      <p:ext uri="{BB962C8B-B14F-4D97-AF65-F5344CB8AC3E}">
        <p14:creationId xmlns:p14="http://schemas.microsoft.com/office/powerpoint/2010/main" val="384318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module was last updated on January 2017.</a:t>
            </a:r>
          </a:p>
          <a:p>
            <a:endParaRPr lang="en-US" baseline="0"/>
          </a:p>
          <a:p>
            <a:r>
              <a:rPr lang="en-US" baseline="0"/>
              <a:t>Remember</a:t>
            </a:r>
            <a:r>
              <a:rPr lang="en-US" baseline="0" dirty="0"/>
              <a:t>, questions should require close reading of a text, focus on important points, and require students to use textual evidence as a basis for their answer. We are now going to focus specifically on alignment to the language of the Standards of grade 8. You will find that although an item may meet the language of the CCSS, it may not meet the other required characteristics previously discussed in the High-Quality Reading Items Overview module. To be an aligned item, the item must meet all characteristics. </a:t>
            </a:r>
          </a:p>
          <a:p>
            <a:endParaRPr lang="en-US" baseline="0" dirty="0"/>
          </a:p>
          <a:p>
            <a:r>
              <a:rPr lang="en-US" baseline="0" dirty="0"/>
              <a:t>For example, what if an item aligned RL.8.4 does ask students to determine meaning, but the tested word is not tied to central ideas or important points? It aligns to the language of the standard, but it DOESN’T lead to deeper understanding of central ideas. Because it does not align to the other characteristics previously discussed, it should not be considered a well-aligned item. </a:t>
            </a:r>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1</a:t>
            </a:fld>
            <a:endParaRPr lang="en-US" dirty="0"/>
          </a:p>
        </p:txBody>
      </p:sp>
    </p:spTree>
    <p:extLst>
      <p:ext uri="{BB962C8B-B14F-4D97-AF65-F5344CB8AC3E}">
        <p14:creationId xmlns:p14="http://schemas.microsoft.com/office/powerpoint/2010/main" val="1410255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this summary item. </a:t>
            </a:r>
          </a:p>
          <a:p>
            <a:endParaRPr lang="en-US" dirty="0"/>
          </a:p>
          <a:p>
            <a:r>
              <a:rPr lang="en-US" b="1" dirty="0"/>
              <a:t>Answer key: </a:t>
            </a:r>
            <a:r>
              <a:rPr lang="en-US" dirty="0"/>
              <a:t>Four men…, The men hope to… , The sight</a:t>
            </a:r>
            <a:r>
              <a:rPr lang="en-US" baseline="0" dirty="0"/>
              <a:t> of the shore…</a:t>
            </a:r>
          </a:p>
          <a:p>
            <a:endParaRPr lang="en-US" b="1" baseline="0" dirty="0"/>
          </a:p>
          <a:p>
            <a:r>
              <a:rPr lang="en-US" b="1" dirty="0"/>
              <a:t>Does</a:t>
            </a:r>
            <a:r>
              <a:rPr lang="en-US" b="1" baseline="0" dirty="0"/>
              <a:t> this item align to the specifics of the grade 8 standard</a:t>
            </a:r>
            <a:r>
              <a:rPr lang="en-US" b="1" dirty="0"/>
              <a:t>?</a:t>
            </a:r>
            <a:r>
              <a:rPr lang="en-US" dirty="0"/>
              <a:t> Yes, this item is aligned to the specifics of </a:t>
            </a:r>
            <a:r>
              <a:rPr lang="en-US" baseline="0" dirty="0"/>
              <a:t>RL.8.2</a:t>
            </a:r>
            <a:r>
              <a:rPr lang="en-US" dirty="0"/>
              <a:t>.</a:t>
            </a:r>
            <a:r>
              <a:rPr lang="en-US" baseline="0" dirty="0"/>
              <a:t> This item, as opposed to the previous example, requires that students prioritize important ideas over details, reinforcing the concept of summary (RL.2).  While students are still recounting, they first must decide which details should be included and then decide a logical order to recount those details. Additionally, the stem of the item emphasizes the importance of summary: others who have not read the book should walk away knowing what the story is about. Finally, the item also aligns to Standard 1, because the list of ideas presents textual evidence (paraphrases) that students can use to build their summary.</a:t>
            </a:r>
            <a:endParaRPr lang="en-US" dirty="0"/>
          </a:p>
          <a:p>
            <a:endParaRPr lang="en-US" dirty="0"/>
          </a:p>
          <a:p>
            <a:r>
              <a:rPr lang="en-US" b="1" baseline="0" dirty="0"/>
              <a:t>Does this item require close reading and analysis? </a:t>
            </a:r>
            <a:r>
              <a:rPr lang="en-US" baseline="0" dirty="0"/>
              <a:t>Yes, students must carefully attend to the plot and order of events in order to complete a thorough, objective summary. </a:t>
            </a:r>
          </a:p>
          <a:p>
            <a:br>
              <a:rPr lang="en-US" baseline="0" dirty="0"/>
            </a:br>
            <a:r>
              <a:rPr lang="en-US" b="1" baseline="0" dirty="0"/>
              <a:t>Does this item focus on central ideas and important particulars of the text? </a:t>
            </a:r>
            <a:r>
              <a:rPr lang="en-US" baseline="0" dirty="0"/>
              <a:t>Yes, students are specifically asked for the important ideas from the text to answer the question. </a:t>
            </a:r>
          </a:p>
          <a:p>
            <a:endParaRPr lang="en-US" baseline="0" dirty="0"/>
          </a:p>
          <a:p>
            <a:r>
              <a:rPr lang="en-US" b="1" baseline="0" dirty="0"/>
              <a:t>Does this item require use of evidence? </a:t>
            </a:r>
            <a:r>
              <a:rPr lang="en-US" baseline="0" dirty="0"/>
              <a:t>Yes, students indirectly use evidence to make their inference. </a:t>
            </a:r>
          </a:p>
        </p:txBody>
      </p:sp>
      <p:sp>
        <p:nvSpPr>
          <p:cNvPr id="4" name="Slide Number Placeholder 3"/>
          <p:cNvSpPr>
            <a:spLocks noGrp="1"/>
          </p:cNvSpPr>
          <p:nvPr>
            <p:ph type="sldNum" sz="quarter" idx="10"/>
          </p:nvPr>
        </p:nvSpPr>
        <p:spPr/>
        <p:txBody>
          <a:bodyPr/>
          <a:lstStyle/>
          <a:p>
            <a:fld id="{D2A8CB79-26D9-47B3-A269-5F23059CE682}" type="slidenum">
              <a:rPr lang="en-US" smtClean="0"/>
              <a:t>10</a:t>
            </a:fld>
            <a:endParaRPr lang="en-US" dirty="0"/>
          </a:p>
        </p:txBody>
      </p:sp>
    </p:spTree>
    <p:extLst>
      <p:ext uri="{BB962C8B-B14F-4D97-AF65-F5344CB8AC3E}">
        <p14:creationId xmlns:p14="http://schemas.microsoft.com/office/powerpoint/2010/main" val="4915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Anchor Standard 3</a:t>
            </a:r>
            <a:r>
              <a:rPr lang="en-US" baseline="0" dirty="0"/>
              <a:t> </a:t>
            </a:r>
            <a:r>
              <a:rPr lang="en-US" dirty="0"/>
              <a:t>calls</a:t>
            </a:r>
            <a:r>
              <a:rPr lang="en-US" baseline="0" dirty="0"/>
              <a:t> on students to perform a specific kind of careful reading when examining a text: Students are not asked merely to take away the high points and identify the key figures present, but they are also asked to plunge into the text to see how ideas and individuals grow and change throughout. The requirement to analyze the development of individuals, events, and ideas is not merely to restate them, but rather to comprehend how they evolve and interact over time. Nor does the standard ask students to study events, individuals, and ideas in isolation from each other; instead, students are specifically charged with observing and commenting on the interactions and relationships among them. Because a text, in its essence, comprises the interactions of these factors, fulfilling this standard means students truly are analyzing the text itself. </a:t>
            </a:r>
            <a:endParaRPr lang="en-US" dirty="0"/>
          </a:p>
          <a:p>
            <a:endParaRPr lang="en-US" baseline="0" dirty="0"/>
          </a:p>
          <a:p>
            <a:r>
              <a:rPr lang="en-US" baseline="0" dirty="0"/>
              <a:t>At grade 8, questions about characterization or plot require an analysis of how particular lines of dialogue or incidents propel the action or provoke a decision. Students should hone in on the smaller moments of the text (e.g., the particular “lines of dialogue” or “incidents”) and think about how those specific moments impact the text as a whole, how the smaller pieces contribute to the larger picture. </a:t>
            </a:r>
          </a:p>
          <a:p>
            <a:endParaRPr lang="en-US" baseline="0" dirty="0"/>
          </a:p>
          <a:p>
            <a:r>
              <a:rPr lang="en-US" baseline="0" dirty="0"/>
              <a:t>The grade 8 text contains some language that sometimes has been misinterpreted or taken too literally. Although the words “story or drama” are specifically mentioned, it is important not to limit this standard to plays or stories. Poetry, particularly narrative epic poems, can contain elements of a story and can be perfectly acceptable for use with this standard. The key is that the text must contain elements of the story, no matter the form.    </a:t>
            </a:r>
          </a:p>
          <a:p>
            <a:endParaRPr lang="en-US" baseline="0" dirty="0"/>
          </a:p>
          <a:p>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11</a:t>
            </a:fld>
            <a:endParaRPr lang="en-US" dirty="0"/>
          </a:p>
        </p:txBody>
      </p:sp>
    </p:spTree>
    <p:extLst>
      <p:ext uri="{BB962C8B-B14F-4D97-AF65-F5344CB8AC3E}">
        <p14:creationId xmlns:p14="http://schemas.microsoft.com/office/powerpoint/2010/main" val="693402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a:t>
            </a:r>
            <a:r>
              <a:rPr lang="en-US" baseline="0" dirty="0"/>
              <a:t> sample item for RL.8.3.</a:t>
            </a:r>
          </a:p>
          <a:p>
            <a:endParaRPr lang="en-US" b="1" baseline="0" dirty="0"/>
          </a:p>
          <a:p>
            <a:r>
              <a:rPr lang="en-US" b="1" dirty="0"/>
              <a:t>Answer key:</a:t>
            </a:r>
            <a:r>
              <a:rPr lang="en-US" b="1" baseline="0" dirty="0"/>
              <a:t> </a:t>
            </a:r>
            <a:r>
              <a:rPr lang="en-US" baseline="0" dirty="0"/>
              <a:t>C</a:t>
            </a:r>
          </a:p>
          <a:p>
            <a:endParaRPr lang="en-US" dirty="0"/>
          </a:p>
          <a:p>
            <a:r>
              <a:rPr lang="en-US" b="1" dirty="0"/>
              <a:t>Does this item align to the specifics of the grade 8 standard? </a:t>
            </a:r>
            <a:r>
              <a:rPr lang="en-US" baseline="0" dirty="0"/>
              <a:t>No, this item is not aligned to the specifics of RL.8.3. This item makes an accurate observation about the main character in the excerpt and is text based, as specific details from the passage (e.g., “Since two o’clock he had been awake thinking of the journey he was about to take and wondering what he would find at the end of the journey.”) point to George’s nerves. However, the type of inference the stem asks students to make is not aligned to the specifics of the standard. Grade 8 requires students to focus on specific lines of texts and how those details contribute to character or plot development. Here, there is no thought about the specific lines of text or dialogue that help students to make this inference. </a:t>
            </a:r>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12</a:t>
            </a:fld>
            <a:endParaRPr lang="en-US" dirty="0"/>
          </a:p>
        </p:txBody>
      </p:sp>
    </p:spTree>
    <p:extLst>
      <p:ext uri="{BB962C8B-B14F-4D97-AF65-F5344CB8AC3E}">
        <p14:creationId xmlns:p14="http://schemas.microsoft.com/office/powerpoint/2010/main" val="1606906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another example for RL.8.3.</a:t>
            </a:r>
          </a:p>
          <a:p>
            <a:endParaRPr lang="en-US" baseline="0" dirty="0"/>
          </a:p>
          <a:p>
            <a:r>
              <a:rPr lang="en-US" b="1" baseline="0" dirty="0"/>
              <a:t>Answer key: </a:t>
            </a:r>
            <a:r>
              <a:rPr lang="en-US" baseline="0" dirty="0"/>
              <a:t>Part A: C; Part B: B</a:t>
            </a:r>
          </a:p>
          <a:p>
            <a:endParaRPr lang="en-US" dirty="0"/>
          </a:p>
          <a:p>
            <a:r>
              <a:rPr lang="en-US" b="1" dirty="0"/>
              <a:t>Does</a:t>
            </a:r>
            <a:r>
              <a:rPr lang="en-US" b="1" baseline="0" dirty="0"/>
              <a:t> this item align </a:t>
            </a:r>
            <a:r>
              <a:rPr lang="en-US" b="1" dirty="0"/>
              <a:t>to the specifics of the grade 8 standard? </a:t>
            </a:r>
            <a:r>
              <a:rPr lang="en-US" baseline="0" dirty="0"/>
              <a:t>Yes, this item is well-aligned to the specifics of RL.8.3 because it asks students to first make a text-based inference about the character, and then point to the specific line of text that reveals that element of the character (Part B of the item). This is also an example of an item requiring students to provide direct textual evidence, as required by RL.8.1. In Part B, students pick an exact quote from the text as support for their answer to Part A.</a:t>
            </a:r>
          </a:p>
          <a:p>
            <a:endParaRPr lang="en-US" baseline="0" dirty="0"/>
          </a:p>
          <a:p>
            <a:r>
              <a:rPr lang="en-US" b="1" baseline="0" dirty="0"/>
              <a:t>Does this item require close reading and analysis? </a:t>
            </a:r>
            <a:r>
              <a:rPr lang="en-US" baseline="0" dirty="0"/>
              <a:t>Yes, students cannot determine how George feels about his departure without careful attention to the text.</a:t>
            </a:r>
          </a:p>
          <a:p>
            <a:br>
              <a:rPr lang="en-US" baseline="0" dirty="0"/>
            </a:br>
            <a:r>
              <a:rPr lang="en-US" b="1" baseline="0" dirty="0"/>
              <a:t>Does this item focus on central ideas and important particulars of the text? </a:t>
            </a:r>
            <a:r>
              <a:rPr lang="en-US" baseline="0" dirty="0"/>
              <a:t>Yes, George’s emotional state about his departure from his hometown is a key element of the story. </a:t>
            </a:r>
          </a:p>
          <a:p>
            <a:endParaRPr lang="en-US" baseline="0" dirty="0"/>
          </a:p>
          <a:p>
            <a:r>
              <a:rPr lang="en-US" b="1" baseline="0" dirty="0"/>
              <a:t>Does this item require use of evidence? </a:t>
            </a:r>
            <a:r>
              <a:rPr lang="en-US" baseline="0" dirty="0"/>
              <a:t>Yes, in Part B of the item, students search for the exact line of text that supports the inference in Part A. </a:t>
            </a:r>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13</a:t>
            </a:fld>
            <a:endParaRPr lang="en-US" dirty="0"/>
          </a:p>
        </p:txBody>
      </p:sp>
    </p:spTree>
    <p:extLst>
      <p:ext uri="{BB962C8B-B14F-4D97-AF65-F5344CB8AC3E}">
        <p14:creationId xmlns:p14="http://schemas.microsoft.com/office/powerpoint/2010/main" val="3849740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a:t>
            </a:r>
            <a:r>
              <a:rPr lang="en-US" baseline="0" dirty="0"/>
              <a:t> 4 asks students to determine meaning. The term “as they are used in the text” is essential. Students must not simply determine meaning of words in isolation; they must be tested on words surrounded by sufficient context. To create fair, reliable tests, we must include context so students can demonstrate their mastery of reading strategies in determining the meaning of unknown words.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that this standard</a:t>
            </a:r>
            <a:r>
              <a:rPr lang="en-US" sz="1200" kern="1200" baseline="0" dirty="0">
                <a:solidFill>
                  <a:schemeClr val="tx1"/>
                </a:solidFill>
                <a:effectLst/>
                <a:latin typeface="+mn-lt"/>
                <a:ea typeface="+mn-ea"/>
                <a:cs typeface="+mn-cs"/>
              </a:rPr>
              <a:t> allows for the definition of figurative meaning of words and phrases. However, as we will see, it is no longer acceptable to ask students to simply identify figurative language. Rather, students must be directed to use the context surrounding the target word/phrase to interpret its meaning.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In the upper grades, including grade 8, students are also directed to analyze the impact of word choice on meaning or tone. Assessing the function of specific words is a crucial element in comprehending a text and appreciation of how great authors work hard to say exactly what they mean. Standard 4 asks students to read as an author does, alert to the impact of specific word choices on meaning and tone of the text. Note that Standard 4 is not a place to ask students to simply identify the tone of the text. Instead, they are focusing on the impact of carefully chosen words and phrases on this crucial element of texts. </a:t>
            </a:r>
          </a:p>
          <a:p>
            <a:endParaRPr lang="en-US" dirty="0"/>
          </a:p>
          <a:p>
            <a:r>
              <a:rPr lang="en-US" dirty="0"/>
              <a:t>In</a:t>
            </a:r>
            <a:r>
              <a:rPr lang="en-US" baseline="0" dirty="0"/>
              <a:t> the second part of the standard, note the language “including analogies or allusions to other texts.” This wording is specific to grade 8, and items can and should challenge students to consider words that tie texts together. Remember, though, that there must be sufficient context to determine meaning, and items must remain text based. So, if a word/phrase is used to allude to another text, the allusion must be explicit for students, so that they can use the text to infer meaning. Analogies are another area of focus at grade 8, and students can be challenged to consider both their meaning and how they impact the text.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are other features of vocabulary that should be checked, such as whether the word or phrase is/includes tier 2 academic vocabulary and whether it is central to the understanding of the meaning of the text; however, for now we will focus solely on the language of the standard as the first step toward determining alignment. Please see CCSSO Criteria for High Quality Assessment, specifically Criterion B6, (available here: http://www.ccsso.org/Documents/2014/CCSSO%20Criteria%20for%20High%20Quality%20Assessments%2003242014.pdf) for additional information about assessment of vocabulary.</a:t>
            </a:r>
            <a:endParaRPr lang="en-US" sz="1200" kern="1200" dirty="0">
              <a:solidFill>
                <a:schemeClr val="tx1"/>
              </a:solidFill>
              <a:effectLst/>
              <a:latin typeface="+mn-lt"/>
              <a:ea typeface="+mn-ea"/>
              <a:cs typeface="+mn-cs"/>
            </a:endParaRPr>
          </a:p>
          <a:p>
            <a:endParaRPr lang="en-US" baseline="0" dirty="0"/>
          </a:p>
          <a:p>
            <a:r>
              <a:rPr lang="en-US" baseline="0" dirty="0"/>
              <a:t>NOTE:  It is often the case that Language Standards 4, 5, or 6 may be applied to vocabulary items, depending on the focus of the item. It is perfectly acceptable to have multiple standards assigned.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8CB79-26D9-47B3-A269-5F23059CE682}" type="slidenum">
              <a:rPr lang="en-US" smtClean="0"/>
              <a:t>14</a:t>
            </a:fld>
            <a:endParaRPr lang="en-US" dirty="0"/>
          </a:p>
        </p:txBody>
      </p:sp>
    </p:spTree>
    <p:extLst>
      <p:ext uri="{BB962C8B-B14F-4D97-AF65-F5344CB8AC3E}">
        <p14:creationId xmlns:p14="http://schemas.microsoft.com/office/powerpoint/2010/main" val="209457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first example of an item written to RL.8.4.</a:t>
            </a:r>
          </a:p>
          <a:p>
            <a:endParaRPr lang="en-US" dirty="0"/>
          </a:p>
          <a:p>
            <a:r>
              <a:rPr lang="en-US" b="1" dirty="0"/>
              <a:t>Answer key: </a:t>
            </a:r>
            <a:r>
              <a:rPr lang="en-US" dirty="0"/>
              <a:t>A</a:t>
            </a:r>
          </a:p>
          <a:p>
            <a:endParaRPr lang="en-US" dirty="0"/>
          </a:p>
          <a:p>
            <a:r>
              <a:rPr lang="en-US" b="1" dirty="0"/>
              <a:t>Does this item align </a:t>
            </a:r>
            <a:r>
              <a:rPr lang="en-US" b="1" baseline="0" dirty="0"/>
              <a:t>to the specifics of the grade 8 standard? </a:t>
            </a:r>
            <a:r>
              <a:rPr lang="en-US" baseline="0" dirty="0"/>
              <a:t>No, this item is not aligned to the specifics of </a:t>
            </a:r>
            <a:r>
              <a:rPr lang="en-US" dirty="0"/>
              <a:t>RL.8.4</a:t>
            </a:r>
            <a:r>
              <a:rPr lang="en-US" baseline="0" dirty="0"/>
              <a:t>. </a:t>
            </a:r>
            <a:r>
              <a:rPr lang="en-US" dirty="0"/>
              <a:t>At first glance, the item</a:t>
            </a:r>
            <a:r>
              <a:rPr lang="en-US" baseline="0" dirty="0"/>
              <a:t> seems well aligned. The tested word has multiple meanings, and students are directed to determine its meaning in context provided in the stem. Close reading of the text, however, reveals that there is not relevant context for students to determine the meaning. </a:t>
            </a:r>
          </a:p>
          <a:p>
            <a:endParaRPr lang="en-US" baseline="0" dirty="0"/>
          </a:p>
          <a:p>
            <a:r>
              <a:rPr lang="en-US" baseline="0" dirty="0"/>
              <a:t>Paragraph 2, provided on the slide, and the rest of the text for that matter, does not contain words/phrases that give students context to use to determine what “lustily” means. To truly answer the question, students would have to use background knowledge, taking them outside of the four corners of the text, which is not the intent of the standard. Remember that the language of Standard 4 specifically say</a:t>
            </a:r>
            <a:r>
              <a:rPr lang="en-US" baseline="0" dirty="0">
                <a:solidFill>
                  <a:srgbClr val="FF6600"/>
                </a:solidFill>
              </a:rPr>
              <a:t>s</a:t>
            </a:r>
            <a:r>
              <a:rPr lang="en-US" baseline="0" dirty="0"/>
              <a:t> “as they are used in the text” so there must be appropriate context surrounding the target word.</a:t>
            </a:r>
          </a:p>
        </p:txBody>
      </p:sp>
      <p:sp>
        <p:nvSpPr>
          <p:cNvPr id="4" name="Slide Number Placeholder 3"/>
          <p:cNvSpPr>
            <a:spLocks noGrp="1"/>
          </p:cNvSpPr>
          <p:nvPr>
            <p:ph type="sldNum" sz="quarter" idx="10"/>
          </p:nvPr>
        </p:nvSpPr>
        <p:spPr/>
        <p:txBody>
          <a:bodyPr/>
          <a:lstStyle/>
          <a:p>
            <a:fld id="{D2A8CB79-26D9-47B3-A269-5F23059CE682}" type="slidenum">
              <a:rPr lang="en-US" smtClean="0"/>
              <a:t>15</a:t>
            </a:fld>
            <a:endParaRPr lang="en-US" dirty="0"/>
          </a:p>
        </p:txBody>
      </p:sp>
    </p:spTree>
    <p:extLst>
      <p:ext uri="{BB962C8B-B14F-4D97-AF65-F5344CB8AC3E}">
        <p14:creationId xmlns:p14="http://schemas.microsoft.com/office/powerpoint/2010/main" val="412505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example for RL.8.4.</a:t>
            </a:r>
          </a:p>
          <a:p>
            <a:endParaRPr lang="en-US" b="1" dirty="0"/>
          </a:p>
          <a:p>
            <a:r>
              <a:rPr lang="en-US" b="1" dirty="0"/>
              <a:t>Answer key:</a:t>
            </a:r>
            <a:r>
              <a:rPr lang="en-US" b="1" baseline="0" dirty="0"/>
              <a:t> </a:t>
            </a:r>
            <a:r>
              <a:rPr lang="en-US" baseline="0" dirty="0"/>
              <a:t>Part A: D; Part B: C</a:t>
            </a:r>
          </a:p>
          <a:p>
            <a:endParaRPr lang="en-US" baseline="0" dirty="0"/>
          </a:p>
          <a:p>
            <a:r>
              <a:rPr lang="en-US" b="1" dirty="0"/>
              <a:t>Does this item align</a:t>
            </a:r>
            <a:r>
              <a:rPr lang="en-US" b="1" baseline="0" dirty="0"/>
              <a:t> </a:t>
            </a:r>
            <a:r>
              <a:rPr lang="en-US" b="1" dirty="0"/>
              <a:t>to the specifics of the</a:t>
            </a:r>
            <a:r>
              <a:rPr lang="en-US" b="1" baseline="0" dirty="0"/>
              <a:t> grade 8 standard? </a:t>
            </a:r>
            <a:r>
              <a:rPr lang="en-US" baseline="0" dirty="0"/>
              <a:t>Yes, this item is well-aligned to the specifics of </a:t>
            </a:r>
            <a:r>
              <a:rPr lang="en-US" dirty="0"/>
              <a:t>RL.8.4</a:t>
            </a:r>
            <a:r>
              <a:rPr lang="en-US" baseline="0" dirty="0"/>
              <a:t>. </a:t>
            </a:r>
            <a:r>
              <a:rPr lang="en-US" dirty="0"/>
              <a:t>In this example, students are asked about a phrase</a:t>
            </a:r>
            <a:r>
              <a:rPr lang="en-US" baseline="0" dirty="0"/>
              <a:t> that appears in paragraph 17, a phrase that is surrounded by significant context, as is evidenced by Part B, where the students are directed to the exact sentence in the paragraph that gives students clues as to the meaning of the phrase. Because this item requires students to make an inference based on the text, and also requires they use the textual evidence to support their answer, it is aligned to RL.8.1.</a:t>
            </a:r>
          </a:p>
          <a:p>
            <a:endParaRPr lang="en-US" baseline="0" dirty="0"/>
          </a:p>
          <a:p>
            <a:r>
              <a:rPr lang="en-US" baseline="0" dirty="0"/>
              <a:t>An important difference between this item and the previous non-aligned item is that students are directed back to the specific paragraph in the text where the target word appears. This allows them to look in the passage itself for the target word. They can look at the sentence the word appears in, as well as the surrounding sentences, some of which are also provided in Part B. Another important element of this item is the idea that the correct answer to Part B, option C, actually is a different paragraph in the text. What this speaks to is the idea that it is not always helpful to pull the sentence in which the word occurs into the stem of the item itself (as we saw in the previous item). Context that supports word meaning can occur throughout texts, and it does not always occur in the exact sentence. As such, it is best to direct students back to the text itself, so they can look at more than just the sentence in which the word appears, to find clues to determine meaning.</a:t>
            </a:r>
          </a:p>
          <a:p>
            <a:endParaRPr lang="en-US" b="1" baseline="0" dirty="0"/>
          </a:p>
          <a:p>
            <a:r>
              <a:rPr lang="en-US" b="1" baseline="0" dirty="0"/>
              <a:t>Does this item require close reading and analysis? </a:t>
            </a:r>
            <a:r>
              <a:rPr lang="en-US" baseline="0" dirty="0"/>
              <a:t>Yes, students are determining the meaning of a phrase from the text, as it is used in the text.</a:t>
            </a:r>
          </a:p>
          <a:p>
            <a:br>
              <a:rPr lang="en-US" baseline="0" dirty="0"/>
            </a:br>
            <a:r>
              <a:rPr lang="en-US" b="1" baseline="0" dirty="0"/>
              <a:t>Does this item focus on central ideas and important particulars of the text? </a:t>
            </a:r>
            <a:r>
              <a:rPr lang="en-US" baseline="0" dirty="0"/>
              <a:t>Yes, escaping the boat is a key element of this excerpt from “The Open Boat,” and the phrase “impending rescue” contributes to students’ understanding of that central idea. </a:t>
            </a:r>
            <a:r>
              <a:rPr lang="en-US" sz="1200" kern="1200" dirty="0">
                <a:solidFill>
                  <a:schemeClr val="tx1"/>
                </a:solidFill>
                <a:effectLst/>
                <a:latin typeface="+mn-lt"/>
                <a:ea typeface="+mn-ea"/>
                <a:cs typeface="+mn-cs"/>
              </a:rPr>
              <a:t>Note that tier 2 vocabulary words such as “impending” are a focus of the standards.  In other words, test and teach words that students might see in a variety of contents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contexts. </a:t>
            </a:r>
            <a:endParaRPr lang="en-US" baseline="0" dirty="0"/>
          </a:p>
          <a:p>
            <a:endParaRPr lang="en-US" baseline="0" dirty="0"/>
          </a:p>
          <a:p>
            <a:r>
              <a:rPr lang="en-US" b="1" baseline="0" dirty="0"/>
              <a:t>Does this item require use of evidence? </a:t>
            </a:r>
            <a:r>
              <a:rPr lang="en-US" baseline="0" dirty="0"/>
              <a:t>Yes, students must select the exact sentence from the text in Part B of the item. </a:t>
            </a:r>
          </a:p>
        </p:txBody>
      </p:sp>
      <p:sp>
        <p:nvSpPr>
          <p:cNvPr id="4" name="Slide Number Placeholder 3"/>
          <p:cNvSpPr>
            <a:spLocks noGrp="1"/>
          </p:cNvSpPr>
          <p:nvPr>
            <p:ph type="sldNum" sz="quarter" idx="10"/>
          </p:nvPr>
        </p:nvSpPr>
        <p:spPr/>
        <p:txBody>
          <a:bodyPr/>
          <a:lstStyle/>
          <a:p>
            <a:fld id="{D2A8CB79-26D9-47B3-A269-5F23059CE682}" type="slidenum">
              <a:rPr lang="en-US" smtClean="0"/>
              <a:t>16</a:t>
            </a:fld>
            <a:endParaRPr lang="en-US" dirty="0"/>
          </a:p>
        </p:txBody>
      </p:sp>
    </p:spTree>
    <p:extLst>
      <p:ext uri="{BB962C8B-B14F-4D97-AF65-F5344CB8AC3E}">
        <p14:creationId xmlns:p14="http://schemas.microsoft.com/office/powerpoint/2010/main" val="687456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let’s look at this example for RL.8.4.</a:t>
            </a:r>
          </a:p>
          <a:p>
            <a:endParaRPr lang="en-US" baseline="0" dirty="0"/>
          </a:p>
          <a:p>
            <a:r>
              <a:rPr lang="en-US" b="1" baseline="0" dirty="0"/>
              <a:t>Answer key: </a:t>
            </a:r>
            <a:r>
              <a:rPr lang="en-US" baseline="0" dirty="0"/>
              <a:t>A</a:t>
            </a:r>
          </a:p>
          <a:p>
            <a:endParaRPr lang="en-US" baseline="0" dirty="0"/>
          </a:p>
          <a:p>
            <a:r>
              <a:rPr lang="en-US" b="1" baseline="0" dirty="0"/>
              <a:t>Does this item align to the specifics of the grade 8 standard? </a:t>
            </a:r>
            <a:r>
              <a:rPr lang="en-US" b="0" baseline="0" dirty="0"/>
              <a:t>No, this item does not align to the specifics of </a:t>
            </a:r>
            <a:r>
              <a:rPr lang="en-US" baseline="0" dirty="0"/>
              <a:t>RL.8.4</a:t>
            </a:r>
            <a:r>
              <a:rPr lang="en-US" b="0" baseline="0" dirty="0"/>
              <a:t>. </a:t>
            </a:r>
            <a:r>
              <a:rPr lang="en-US" baseline="0" dirty="0"/>
              <a:t>Although figurative language is named in the RL Standard at grade 8, the emphasis is on understanding the meaning of figurative words and phrases as they are used in context, not on labeling the kinds of figurative language. This item makes that exact mistake: students are directed to label the figurative language used. This is not to say that there is anything wrong with students knowing what a metaphor or simile is, the problem is that identifying figurative language does not drive students to deeply understand the meaning of the text in which it is used. In order for students to make meaning of the text, they should not identify when figurative language is used, but instead, interpret how it is used and what it means. </a:t>
            </a:r>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17</a:t>
            </a:fld>
            <a:endParaRPr lang="en-US" dirty="0"/>
          </a:p>
        </p:txBody>
      </p:sp>
    </p:spTree>
    <p:extLst>
      <p:ext uri="{BB962C8B-B14F-4D97-AF65-F5344CB8AC3E}">
        <p14:creationId xmlns:p14="http://schemas.microsoft.com/office/powerpoint/2010/main" val="2668419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here’s yet another example of an item written to RL.8.4.</a:t>
            </a:r>
          </a:p>
          <a:p>
            <a:endParaRPr lang="en-US" baseline="0" dirty="0"/>
          </a:p>
          <a:p>
            <a:r>
              <a:rPr lang="en-US" b="1" baseline="0" dirty="0"/>
              <a:t>Answer key: </a:t>
            </a:r>
            <a:r>
              <a:rPr lang="en-US" baseline="0" dirty="0"/>
              <a:t>B</a:t>
            </a:r>
          </a:p>
          <a:p>
            <a:endParaRPr lang="en-US" baseline="0" dirty="0"/>
          </a:p>
          <a:p>
            <a:r>
              <a:rPr lang="en-US" b="1" dirty="0"/>
              <a:t>Does</a:t>
            </a:r>
            <a:r>
              <a:rPr lang="en-US" b="1" baseline="0" dirty="0"/>
              <a:t> this item align to the specifics of the grade 8 standard? </a:t>
            </a:r>
            <a:r>
              <a:rPr lang="en-US" baseline="0" dirty="0"/>
              <a:t>Yes, this item is well-aligned to the specifics of RL.8.4. In this example, students are presented with a piece of text that contains figurative language. Students are explicitly asked why the author uses the figurative language in the text, which is well aligned to the second part of the standard, asking for the impact of word choice on meaning or tone. In order to answer this question, however, students must implicitly understand the meaning of the metaphor. Though students are not explicitly asked, “What does the metaphor mean?” they must be able to demonstrate that they know the meaning of the phrase in order to explain how it impacts the text. One additional important note, there is sufficient information in the paragraph surrounding the phrase to allow students to get to this meaning. For example, the land is described as “great” and “wide.” These phrases give readers clues that the size of the farmland is important. That, coupled with the description of humans as both tiny and like insects, allows readers to choose B as the correct answer.  Context is textual evidence, so the item aligns to RL.8.1 as well. </a:t>
            </a:r>
          </a:p>
          <a:p>
            <a:endParaRPr lang="en-US" baseline="0" dirty="0"/>
          </a:p>
          <a:p>
            <a:r>
              <a:rPr lang="en-US" b="1" baseline="0" dirty="0"/>
              <a:t>Does this item require close reading? </a:t>
            </a:r>
            <a:r>
              <a:rPr lang="en-US" baseline="0" dirty="0"/>
              <a:t>Yes, students cannot determine the purpose of a phrase without careful attention to what the phrase means. They must understand what it means (implicitly) to explain how it contributes to the text, and they cannot infer meaning without careful reading. </a:t>
            </a:r>
          </a:p>
          <a:p>
            <a:br>
              <a:rPr lang="en-US" baseline="0" dirty="0"/>
            </a:br>
            <a:r>
              <a:rPr lang="en-US" b="1" baseline="0" dirty="0"/>
              <a:t>Does this item focus on central ideas and important particulars of the text? </a:t>
            </a:r>
            <a:r>
              <a:rPr lang="en-US" baseline="0" dirty="0"/>
              <a:t>Yes, the item focuses on setting, which plays an important role in the text, as it contributes to the theme of new opportunities. George is leaving a vast space, and feels small compared to the rest of the world, which he now must face on his own. </a:t>
            </a:r>
          </a:p>
          <a:p>
            <a:endParaRPr lang="en-US" baseline="0" dirty="0"/>
          </a:p>
          <a:p>
            <a:r>
              <a:rPr lang="en-US" b="1" baseline="0" dirty="0"/>
              <a:t>Does this item require use of evidence? </a:t>
            </a:r>
            <a:r>
              <a:rPr lang="en-US" baseline="0" dirty="0"/>
              <a:t>Yes, students indirectly use evidence to make their inference about the meaning and purpose of the phrase. </a:t>
            </a:r>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18</a:t>
            </a:fld>
            <a:endParaRPr lang="en-US" dirty="0"/>
          </a:p>
        </p:txBody>
      </p:sp>
    </p:spTree>
    <p:extLst>
      <p:ext uri="{BB962C8B-B14F-4D97-AF65-F5344CB8AC3E}">
        <p14:creationId xmlns:p14="http://schemas.microsoft.com/office/powerpoint/2010/main" val="941875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another example for RL.8.4.</a:t>
            </a:r>
          </a:p>
          <a:p>
            <a:endParaRPr lang="en-US" baseline="0" dirty="0"/>
          </a:p>
          <a:p>
            <a:r>
              <a:rPr lang="en-US" b="1" baseline="0" dirty="0"/>
              <a:t>Answer key: </a:t>
            </a:r>
            <a:r>
              <a:rPr lang="en-US" baseline="0" dirty="0"/>
              <a:t>A</a:t>
            </a:r>
          </a:p>
          <a:p>
            <a:endParaRPr lang="en-US" dirty="0"/>
          </a:p>
          <a:p>
            <a:r>
              <a:rPr lang="en-US" b="1" dirty="0"/>
              <a:t>Does the item align</a:t>
            </a:r>
            <a:r>
              <a:rPr lang="en-US" b="1" baseline="0" dirty="0"/>
              <a:t> to the specifics of the grade 8 standard? </a:t>
            </a:r>
            <a:r>
              <a:rPr lang="en-US" baseline="0" dirty="0"/>
              <a:t>No, this item is not aligned to the specifics of RL.8.4. While RL Standard 4 specifically mentions tone in grade 8, it is all about word choice and how the words used contribute to and create the tone. It is not enough to ask students to simply identify the tone; they must go beyond that to explain how the specific words the author uses contribute to the tone that is created.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19</a:t>
            </a:fld>
            <a:endParaRPr lang="en-US" dirty="0"/>
          </a:p>
        </p:txBody>
      </p:sp>
    </p:spTree>
    <p:extLst>
      <p:ext uri="{BB962C8B-B14F-4D97-AF65-F5344CB8AC3E}">
        <p14:creationId xmlns:p14="http://schemas.microsoft.com/office/powerpoint/2010/main" val="4085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While the principles discussed in the modules reflect the specific needs of summative assessment, they can be applied to the types of questions teachers ask in both classroom discussion and on classroom assessments. For example, in a classroom, a teacher may ask students to identify the main idea, and find the details that support that idea over the course of an entire lesson; this discussion would not be limited to one question. Facilitators should be aware of their audience as they progress through the modules. </a:t>
            </a:r>
            <a:r>
              <a:rPr lang="en-US" sz="1200" b="0" i="0" u="none" strike="noStrike" kern="1200">
                <a:solidFill>
                  <a:schemeClr val="tx1"/>
                </a:solidFill>
                <a:effectLst/>
                <a:latin typeface="+mn-lt"/>
                <a:ea typeface="+mn-ea"/>
                <a:cs typeface="+mn-cs"/>
              </a:rPr>
              <a:t>Be sure to review the user guide for specific examples of adjustments that can be made to the training to suit the needs of unique audiences. </a:t>
            </a:r>
            <a:endParaRPr lang="en-US"/>
          </a:p>
        </p:txBody>
      </p:sp>
      <p:sp>
        <p:nvSpPr>
          <p:cNvPr id="4" name="Slide Number Placeholder 3"/>
          <p:cNvSpPr>
            <a:spLocks noGrp="1"/>
          </p:cNvSpPr>
          <p:nvPr>
            <p:ph type="sldNum" sz="quarter" idx="10"/>
          </p:nvPr>
        </p:nvSpPr>
        <p:spPr/>
        <p:txBody>
          <a:bodyPr/>
          <a:lstStyle/>
          <a:p>
            <a:fld id="{D2A8CB79-26D9-47B3-A269-5F23059CE682}" type="slidenum">
              <a:rPr lang="en-US" smtClean="0"/>
              <a:t>2</a:t>
            </a:fld>
            <a:endParaRPr lang="en-US" dirty="0"/>
          </a:p>
        </p:txBody>
      </p:sp>
    </p:spTree>
    <p:extLst>
      <p:ext uri="{BB962C8B-B14F-4D97-AF65-F5344CB8AC3E}">
        <p14:creationId xmlns:p14="http://schemas.microsoft.com/office/powerpoint/2010/main" val="1271552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here’s a final example for RL.8.4.</a:t>
            </a:r>
          </a:p>
          <a:p>
            <a:endParaRPr lang="en-US" baseline="0" dirty="0"/>
          </a:p>
          <a:p>
            <a:r>
              <a:rPr lang="en-US" b="1" baseline="0" dirty="0"/>
              <a:t>Answer key: </a:t>
            </a:r>
            <a:r>
              <a:rPr lang="en-US" baseline="0" dirty="0"/>
              <a:t>Part A: A; Part B: A, E, and F</a:t>
            </a:r>
          </a:p>
          <a:p>
            <a:endParaRPr lang="en-US" baseline="0" dirty="0"/>
          </a:p>
          <a:p>
            <a:r>
              <a:rPr lang="en-US" b="1" dirty="0"/>
              <a:t>Does this item align to the specifics</a:t>
            </a:r>
            <a:r>
              <a:rPr lang="en-US" b="1" baseline="0" dirty="0"/>
              <a:t> of the grade 8 standard? </a:t>
            </a:r>
            <a:r>
              <a:rPr lang="en-US" baseline="0" dirty="0"/>
              <a:t>Yes, this item is well-aligned to the specifics of RL.8.4. This item builds upon the poorly aligned example we looked at previously. Students can be asked to describe the tone, if the item then goes further and asks them to explain how specific words contribute to the described tone. In this case, there is sufficient context within the text (as evidenced by Part B) to allow students to make an accurate inference about the tone. This means that the item is also well-aligned to RL.8.1. </a:t>
            </a:r>
          </a:p>
          <a:p>
            <a:endParaRPr lang="en-US" baseline="0" dirty="0"/>
          </a:p>
          <a:p>
            <a:r>
              <a:rPr lang="en-US" b="1" baseline="0" dirty="0"/>
              <a:t>Does this item require close reading and analysis? </a:t>
            </a:r>
            <a:r>
              <a:rPr lang="en-US" baseline="0" dirty="0"/>
              <a:t>Yes, students must carefully attend to the authors word choice, particularly the words he uses to describe the soldiers appearance and actions, to determine the tone Owen uses to contribute to his overall message of war. </a:t>
            </a:r>
          </a:p>
          <a:p>
            <a:br>
              <a:rPr lang="en-US" baseline="0" dirty="0"/>
            </a:br>
            <a:r>
              <a:rPr lang="en-US" b="1" baseline="0" dirty="0"/>
              <a:t>Does this item focus on central ideas and important particulars of the text? </a:t>
            </a:r>
            <a:r>
              <a:rPr lang="en-US" baseline="0" dirty="0"/>
              <a:t>Yes, the tone is an essential part of the message of “Dulce et Decorum Est,” the negative tone helps to develop the message about the horrors of war. </a:t>
            </a:r>
          </a:p>
          <a:p>
            <a:endParaRPr lang="en-US" baseline="0" dirty="0"/>
          </a:p>
          <a:p>
            <a:r>
              <a:rPr lang="en-US" b="1" baseline="0" dirty="0"/>
              <a:t>Does this item require use of evidence? </a:t>
            </a:r>
            <a:r>
              <a:rPr lang="en-US" baseline="0" dirty="0"/>
              <a:t>Yes, students select exact words from the text in Part B of the item, so the item requires students use direct textual evidence. </a:t>
            </a:r>
            <a:endParaRPr lang="en-US" dirty="0"/>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20</a:t>
            </a:fld>
            <a:endParaRPr lang="en-US" dirty="0"/>
          </a:p>
        </p:txBody>
      </p:sp>
    </p:spTree>
    <p:extLst>
      <p:ext uri="{BB962C8B-B14F-4D97-AF65-F5344CB8AC3E}">
        <p14:creationId xmlns:p14="http://schemas.microsoft.com/office/powerpoint/2010/main" val="3223757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standards for teaching and assessing reading have traditionally included structure, Anchor Standard 5 includes an unusual dimension that illustrates the increased rigor at the heart of the standards. Standard 5 does not just ask that students “analyze the structure” of a given text but also that they account for “how specific sentences, paragraphs, and larger portions of the text relate to each other and the whole.” The standard moves students beyond merely identifying structural features of a text to analyzing how sentences connect to other sentences, paragraphs to other paragraphs, and chapters cohere into a whole. Understanding how each part of a specific text fits together leads to a deep grasp of how those parts work together to form a whole, individual text for a specific purpose. One of the most</a:t>
            </a:r>
            <a:r>
              <a:rPr lang="en-US" sz="1200" kern="1200" baseline="0" dirty="0">
                <a:solidFill>
                  <a:schemeClr val="tx1"/>
                </a:solidFill>
                <a:effectLst/>
                <a:latin typeface="+mn-lt"/>
                <a:ea typeface="+mn-ea"/>
                <a:cs typeface="+mn-cs"/>
              </a:rPr>
              <a:t> central </a:t>
            </a:r>
            <a:r>
              <a:rPr lang="en-US" sz="1200" kern="1200" dirty="0">
                <a:solidFill>
                  <a:schemeClr val="tx1"/>
                </a:solidFill>
                <a:effectLst/>
                <a:latin typeface="+mn-lt"/>
                <a:ea typeface="+mn-ea"/>
                <a:cs typeface="+mn-cs"/>
              </a:rPr>
              <a:t>questions one can ask about a text that goes to the heart of reading comprehension is “what is the role of this sentence, paragraph, or section of the text—how does it advance or develop its meaning or purpose?” As all texts have a structural backbone, asking questions about text structure can equally serve to illuminate a </a:t>
            </a:r>
            <a:r>
              <a:rPr lang="en-US" sz="1200" b="0" kern="1200" dirty="0">
                <a:solidFill>
                  <a:schemeClr val="tx1"/>
                </a:solidFill>
                <a:effectLst/>
                <a:latin typeface="+mn-lt"/>
                <a:ea typeface="+mn-ea"/>
                <a:cs typeface="+mn-cs"/>
              </a:rPr>
              <a:t>story, poem, or</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play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a:p>
            <a:endParaRPr lang="en-US" baseline="0" dirty="0"/>
          </a:p>
          <a:p>
            <a:r>
              <a:rPr lang="en-US" baseline="0" dirty="0"/>
              <a:t>In grade 8 the standard requires multiple texts. Items cannot ask about the contribution of structure on meaning and style within one text, and stop there. They must go further and compare/contrast the way structure contributes to meaning and style of two or more texts. </a:t>
            </a:r>
          </a:p>
          <a:p>
            <a:endParaRPr lang="en-US" baseline="0" dirty="0"/>
          </a:p>
          <a:p>
            <a:r>
              <a:rPr lang="en-US"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21</a:t>
            </a:fld>
            <a:endParaRPr lang="en-US" dirty="0"/>
          </a:p>
        </p:txBody>
      </p:sp>
    </p:spTree>
    <p:extLst>
      <p:ext uri="{BB962C8B-B14F-4D97-AF65-F5344CB8AC3E}">
        <p14:creationId xmlns:p14="http://schemas.microsoft.com/office/powerpoint/2010/main" val="2330400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first example of an item written to RL.8.5.</a:t>
            </a:r>
          </a:p>
          <a:p>
            <a:endParaRPr lang="en-US" dirty="0"/>
          </a:p>
          <a:p>
            <a:r>
              <a:rPr lang="en-US" b="1" dirty="0"/>
              <a:t>Answer key:</a:t>
            </a:r>
            <a:r>
              <a:rPr lang="en-US" b="1" baseline="0" dirty="0"/>
              <a:t> </a:t>
            </a:r>
            <a:r>
              <a:rPr lang="en-US" b="0" baseline="0" dirty="0"/>
              <a:t>D</a:t>
            </a:r>
            <a:endParaRPr lang="en-US" baseline="0" dirty="0"/>
          </a:p>
          <a:p>
            <a:endParaRPr lang="en-US" baseline="0" dirty="0"/>
          </a:p>
          <a:p>
            <a:r>
              <a:rPr lang="en-US" b="1" dirty="0"/>
              <a:t>Does this item align to the specifics of the grade 8 standard? </a:t>
            </a:r>
            <a:r>
              <a:rPr lang="en-US" baseline="0" dirty="0"/>
              <a:t>No, this item is not aligned to the specifics of RL.8.5. </a:t>
            </a:r>
            <a:r>
              <a:rPr lang="en-US" dirty="0"/>
              <a:t>This stem</a:t>
            </a:r>
            <a:r>
              <a:rPr lang="en-US" baseline="0" dirty="0"/>
              <a:t> begins to approach alignment, but ultimately falls short. This is because, while it is a question worth asking, text specific, and the answer choices draw from the content of the passage, it does not include the necessary comparison or contrast across texts. There is analysis of the structure of one text, and how the structure contributes to the meaning of one text, but to be truly aligned, items to this standard must ask students to compare and contrast structures and impacts on meaning across texts. </a:t>
            </a:r>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22</a:t>
            </a:fld>
            <a:endParaRPr lang="en-US" dirty="0"/>
          </a:p>
        </p:txBody>
      </p:sp>
    </p:spTree>
    <p:extLst>
      <p:ext uri="{BB962C8B-B14F-4D97-AF65-F5344CB8AC3E}">
        <p14:creationId xmlns:p14="http://schemas.microsoft.com/office/powerpoint/2010/main" val="792910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And here we find another example for RL.8.5.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Answer key: </a:t>
            </a:r>
            <a:r>
              <a:rPr lang="en-US" b="0" baseline="0" dirty="0"/>
              <a:t>A</a:t>
            </a:r>
            <a:endParaRPr lang="en-US" sz="1200" b="1" kern="1200" dirty="0">
              <a:solidFill>
                <a:schemeClr val="tx1"/>
              </a:solidFill>
              <a:effectLst/>
              <a:latin typeface="+mn-lt"/>
              <a:ea typeface="+mn-ea"/>
              <a:cs typeface="+mn-cs"/>
            </a:endParaRPr>
          </a:p>
          <a:p>
            <a:endParaRPr lang="en-US" dirty="0"/>
          </a:p>
          <a:p>
            <a:r>
              <a:rPr lang="en-US" b="1" dirty="0"/>
              <a:t>Does this item align to the specifics</a:t>
            </a:r>
            <a:r>
              <a:rPr lang="en-US" b="1" baseline="0" dirty="0"/>
              <a:t> of the grade 8 standard? </a:t>
            </a:r>
            <a:r>
              <a:rPr lang="en-US" baseline="0" dirty="0"/>
              <a:t>Yes, this item is well-aligned to the specifics of RL.8.5. </a:t>
            </a:r>
            <a:r>
              <a:rPr lang="en-US" sz="1200" kern="1200" dirty="0">
                <a:solidFill>
                  <a:schemeClr val="tx1"/>
                </a:solidFill>
                <a:effectLst/>
                <a:latin typeface="+mn-lt"/>
                <a:ea typeface="+mn-ea"/>
                <a:cs typeface="+mn-cs"/>
              </a:rPr>
              <a:t>In this item, students are directed to specifically look at the structure of each poem. They</a:t>
            </a:r>
            <a:r>
              <a:rPr lang="en-US" sz="1200" kern="1200" baseline="0" dirty="0">
                <a:solidFill>
                  <a:schemeClr val="tx1"/>
                </a:solidFill>
                <a:effectLst/>
                <a:latin typeface="+mn-lt"/>
                <a:ea typeface="+mn-ea"/>
                <a:cs typeface="+mn-cs"/>
              </a:rPr>
              <a:t> are challenged to think about the different ways that each author uses a similar structural element, free verse, to understand the meaning of the poem. The item also aligns to RL.8.1, because it requires students use the texts, specifically an understanding of structure and theme, to make their inference. </a:t>
            </a:r>
          </a:p>
          <a:p>
            <a:endParaRPr lang="en-US" sz="1200" kern="1200" baseline="0" dirty="0">
              <a:solidFill>
                <a:schemeClr val="tx1"/>
              </a:solidFill>
              <a:effectLst/>
              <a:latin typeface="+mn-lt"/>
              <a:ea typeface="+mn-ea"/>
              <a:cs typeface="+mn-cs"/>
            </a:endParaRPr>
          </a:p>
          <a:p>
            <a:r>
              <a:rPr lang="en-US" b="1" baseline="0" dirty="0"/>
              <a:t>Does this item require close reading and analysis? </a:t>
            </a:r>
            <a:r>
              <a:rPr lang="en-US" baseline="0" dirty="0"/>
              <a:t>Yes, students must carefully consider details in the text, specifically how each author develops his message. They must understand that freedom is a central message of each poem, and one of the ways that each author reveals that theme is through the free verse structure. </a:t>
            </a:r>
          </a:p>
          <a:p>
            <a:br>
              <a:rPr lang="en-US" baseline="0" dirty="0"/>
            </a:br>
            <a:r>
              <a:rPr lang="en-US" b="1" baseline="0" dirty="0"/>
              <a:t>Does this item focus on central ideas and important particulars of the texts? </a:t>
            </a:r>
            <a:r>
              <a:rPr lang="en-US" baseline="0" dirty="0"/>
              <a:t>Yes, the item asks students to consider a central theme of each poem (freedom), and how the lack of a traditional structure reveals this theme. </a:t>
            </a:r>
          </a:p>
          <a:p>
            <a:endParaRPr lang="en-US" baseline="0" dirty="0"/>
          </a:p>
          <a:p>
            <a:r>
              <a:rPr lang="en-US" b="1" baseline="0" dirty="0"/>
              <a:t>Does this item require use of evidence? </a:t>
            </a:r>
            <a:r>
              <a:rPr lang="en-US" baseline="0" dirty="0"/>
              <a:t>Yes, students use indirect textual evidence, specifically an understanding of the structure and theme of each text, to make their inference. </a:t>
            </a:r>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23</a:t>
            </a:fld>
            <a:endParaRPr lang="en-US" dirty="0"/>
          </a:p>
        </p:txBody>
      </p:sp>
    </p:spTree>
    <p:extLst>
      <p:ext uri="{BB962C8B-B14F-4D97-AF65-F5344CB8AC3E}">
        <p14:creationId xmlns:p14="http://schemas.microsoft.com/office/powerpoint/2010/main" val="2078619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Looking at</a:t>
            </a:r>
            <a:r>
              <a:rPr lang="en-US" sz="1200" kern="1200" baseline="0" dirty="0">
                <a:solidFill>
                  <a:schemeClr val="tx1"/>
                </a:solidFill>
                <a:effectLst/>
                <a:latin typeface="+mn-lt"/>
                <a:ea typeface="+mn-ea"/>
                <a:cs typeface="+mn-cs"/>
              </a:rPr>
              <a:t> Standard 6 across the grade levels, one would see a common thread of perspective and/or point of view</a:t>
            </a:r>
            <a:r>
              <a:rPr lang="en-US" sz="1200" kern="1200" dirty="0">
                <a:solidFill>
                  <a:schemeClr val="tx1"/>
                </a:solidFill>
                <a:effectLst/>
                <a:latin typeface="+mn-lt"/>
                <a:ea typeface="+mn-ea"/>
                <a:cs typeface="+mn-cs"/>
              </a:rPr>
              <a:t>. What unites the standard across all grade levels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conviction expressed in Standard 6 that grasping the point of view or purpose is essential to grasping how the “content and style” of the text emerge. Indeed, 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6 makes clear that it is not enough to </a:t>
            </a:r>
            <a:r>
              <a:rPr lang="en-US" sz="1200" i="1" kern="1200" dirty="0">
                <a:solidFill>
                  <a:schemeClr val="tx1"/>
                </a:solidFill>
                <a:effectLst/>
                <a:latin typeface="+mn-lt"/>
                <a:ea typeface="+mn-ea"/>
                <a:cs typeface="+mn-cs"/>
              </a:rPr>
              <a:t>identify</a:t>
            </a:r>
            <a:r>
              <a:rPr lang="en-US" sz="1200" kern="1200" dirty="0">
                <a:solidFill>
                  <a:schemeClr val="tx1"/>
                </a:solidFill>
                <a:effectLst/>
                <a:latin typeface="+mn-lt"/>
                <a:ea typeface="+mn-ea"/>
                <a:cs typeface="+mn-cs"/>
              </a:rPr>
              <a:t> the purpose or point of view; the standard asks students to move beyond the mere labeling of a text to assessing the impact of point of view and purpose on how readers perceive and grasp the meaning. Standard 6 provides an excellent example of how reading closely goes beyond looking for what is directly stated.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a:t>
            </a:r>
            <a:r>
              <a:rPr lang="en-US" baseline="0" dirty="0"/>
              <a:t>t grade 8, RL.6 asks students to analyze a specific kind of text: a text where the point of view of the characters and the audience/reader is different. Differences in points of view can create a variety of effects, when the reader knows something the characters do not, the suspense builds. Think of the last scene of “The Tell Tale Heart,” by Edgar Allen Poe. We know that the old man is dead, (and that the narrator killed him) but the police do not. As we watch the narrator slowly lose control of his thoughts while the police sit and chat, the suspense builds: What will the narrator do? The effect of this distinction between the reader and the characters is at the heart of Standard 6, not just identifying what point of view is used in the text. </a:t>
            </a:r>
          </a:p>
          <a:p>
            <a:endParaRPr lang="en-US" baseline="0" dirty="0"/>
          </a:p>
          <a:p>
            <a:r>
              <a:rPr lang="en-US"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24</a:t>
            </a:fld>
            <a:endParaRPr lang="en-US" dirty="0"/>
          </a:p>
        </p:txBody>
      </p:sp>
    </p:spTree>
    <p:extLst>
      <p:ext uri="{BB962C8B-B14F-4D97-AF65-F5344CB8AC3E}">
        <p14:creationId xmlns:p14="http://schemas.microsoft.com/office/powerpoint/2010/main" val="1776785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look at this example of an item written to RL.8.6.</a:t>
            </a:r>
          </a:p>
          <a:p>
            <a:endParaRPr lang="en-US" b="1" dirty="0"/>
          </a:p>
          <a:p>
            <a:r>
              <a:rPr lang="en-US" b="1" dirty="0"/>
              <a:t>Answer key:</a:t>
            </a:r>
            <a:r>
              <a:rPr lang="en-US" b="1" baseline="0" dirty="0"/>
              <a:t> </a:t>
            </a:r>
            <a:r>
              <a:rPr lang="en-US" baseline="0" dirty="0"/>
              <a:t>C</a:t>
            </a:r>
          </a:p>
          <a:p>
            <a:endParaRPr lang="en-US" dirty="0"/>
          </a:p>
          <a:p>
            <a:r>
              <a:rPr lang="en-US" b="1" dirty="0"/>
              <a:t>Does this item align</a:t>
            </a:r>
            <a:r>
              <a:rPr lang="en-US" b="1" baseline="0" dirty="0"/>
              <a:t> to the specifics of the grade 8 standard? </a:t>
            </a:r>
            <a:r>
              <a:rPr lang="en-US" baseline="0" dirty="0"/>
              <a:t>No, this item is not aligned to the specifics of the named standard. This item attempts to incorporate labels with their impacts, but ultimately, all students are doing is labeling the structure of </a:t>
            </a:r>
            <a:r>
              <a:rPr lang="en-US" i="1" baseline="0" dirty="0"/>
              <a:t>Departure</a:t>
            </a:r>
            <a:r>
              <a:rPr lang="en-US" baseline="0" dirty="0"/>
              <a:t> as opposed to demonstrating an understanding of character point of view. Asking about the impact of first-narration is a tired question—one that has the same answer over and over again, regardless of the text. In general, items aligned to Standard 6 should ask students to examine the text for ways the point of view is expressed and/or influences meaning. CCSS aligned items must delve into how purpose is conveyed, and, at grade 8, they must delve into the distinct points of view between the reader and author. </a:t>
            </a:r>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25</a:t>
            </a:fld>
            <a:endParaRPr lang="en-US" dirty="0"/>
          </a:p>
        </p:txBody>
      </p:sp>
    </p:spTree>
    <p:extLst>
      <p:ext uri="{BB962C8B-B14F-4D97-AF65-F5344CB8AC3E}">
        <p14:creationId xmlns:p14="http://schemas.microsoft.com/office/powerpoint/2010/main" val="923210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Please read the excerpt from “The Tell Tale Heart” by Edgar Allan Poe before reviewing the item on the next slide. </a:t>
            </a:r>
          </a:p>
        </p:txBody>
      </p:sp>
      <p:sp>
        <p:nvSpPr>
          <p:cNvPr id="4" name="Slide Number Placeholder 3"/>
          <p:cNvSpPr>
            <a:spLocks noGrp="1"/>
          </p:cNvSpPr>
          <p:nvPr>
            <p:ph type="sldNum" sz="quarter" idx="10"/>
          </p:nvPr>
        </p:nvSpPr>
        <p:spPr/>
        <p:txBody>
          <a:bodyPr/>
          <a:lstStyle/>
          <a:p>
            <a:fld id="{D2A8CB79-26D9-47B3-A269-5F23059CE682}" type="slidenum">
              <a:rPr lang="en-US" smtClean="0"/>
              <a:t>26</a:t>
            </a:fld>
            <a:endParaRPr lang="en-US" dirty="0"/>
          </a:p>
        </p:txBody>
      </p:sp>
    </p:spTree>
    <p:extLst>
      <p:ext uri="{BB962C8B-B14F-4D97-AF65-F5344CB8AC3E}">
        <p14:creationId xmlns:p14="http://schemas.microsoft.com/office/powerpoint/2010/main" val="2349018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is another </a:t>
            </a:r>
            <a:r>
              <a:rPr lang="en-US" dirty="0"/>
              <a:t>example of an item written to RL.8.6.</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Answer key: </a:t>
            </a:r>
            <a:r>
              <a:rPr lang="en-US" b="0" baseline="0" dirty="0"/>
              <a:t>[T</a:t>
            </a:r>
            <a:r>
              <a:rPr lang="en-US" baseline="0" dirty="0"/>
              <a:t>his item is meant to address alignment to standard only, so it is not accompanied by scoring information. A scoring rubric/top score response should accompany items being reviewed.]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Does this item align to the specifics</a:t>
            </a:r>
            <a:r>
              <a:rPr lang="en-US" b="1" baseline="0" dirty="0"/>
              <a:t> of the grade 8 standard? </a:t>
            </a:r>
            <a:r>
              <a:rPr lang="en-US" baseline="0" dirty="0"/>
              <a:t>Yes, this item is aligned to the specifics of </a:t>
            </a:r>
            <a:r>
              <a:rPr lang="en-US" dirty="0"/>
              <a:t>RL.8.6</a:t>
            </a:r>
            <a:r>
              <a:rPr lang="en-US" baseline="0" dirty="0"/>
              <a:t>. Students must specifically consider how Poe creates a situation where the reader and characters have a different point of view (in this case, that the reader understands the narrator is a murderer, while the police do not know that fact). They must then think about how this difference in points of view impacts the reader and the resulting effect of the dramatic irony. </a:t>
            </a:r>
          </a:p>
          <a:p>
            <a:endParaRPr lang="en-US" sz="1200" b="0" i="0" u="none" strike="noStrike" kern="1200" baseline="0" dirty="0">
              <a:solidFill>
                <a:schemeClr val="tx1"/>
              </a:solidFill>
              <a:latin typeface="+mn-lt"/>
              <a:ea typeface="+mn-ea"/>
              <a:cs typeface="+mn-cs"/>
            </a:endParaRPr>
          </a:p>
          <a:p>
            <a:r>
              <a:rPr lang="en-US" b="1" baseline="0" dirty="0"/>
              <a:t>Does this item require close reading and analysis? </a:t>
            </a:r>
            <a:r>
              <a:rPr lang="en-US" baseline="0" dirty="0"/>
              <a:t>Yes, students must pay attention to both the narrator’s description of killing the old man, as well as how the police react as they enter his home. </a:t>
            </a:r>
          </a:p>
          <a:p>
            <a:br>
              <a:rPr lang="en-US" baseline="0" dirty="0"/>
            </a:br>
            <a:r>
              <a:rPr lang="en-US" b="1" baseline="0" dirty="0"/>
              <a:t>Does this item focus on central ideas and important particulars of the texts? </a:t>
            </a:r>
            <a:r>
              <a:rPr lang="en-US" baseline="0" dirty="0"/>
              <a:t>Yes, students must focus on the climactic moment in the text: the discovery of the murdered man and what led to this event. </a:t>
            </a:r>
          </a:p>
          <a:p>
            <a:endParaRPr lang="en-US" baseline="0" dirty="0"/>
          </a:p>
          <a:p>
            <a:r>
              <a:rPr lang="en-US" b="1" baseline="0" dirty="0"/>
              <a:t>Does this item require use of evidence? </a:t>
            </a:r>
            <a:r>
              <a:rPr lang="en-US" baseline="0" dirty="0"/>
              <a:t>Yes, students are specifically directed to use evidence from the passage to support their answer. </a:t>
            </a:r>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27</a:t>
            </a:fld>
            <a:endParaRPr lang="en-US" dirty="0"/>
          </a:p>
        </p:txBody>
      </p:sp>
    </p:spTree>
    <p:extLst>
      <p:ext uri="{BB962C8B-B14F-4D97-AF65-F5344CB8AC3E}">
        <p14:creationId xmlns:p14="http://schemas.microsoft.com/office/powerpoint/2010/main" val="1151851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7 stretches the range of readers to consider a more diverse array of how ideas and evidence can be presented and understood. Many otherwise strong readers tend to “skip” the illustrations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 find in texts and find refuge in the words. Standard 7 makes clear that college and career ready literacy requires that students immerse themselves in the demands of mixed texts, in which words are only one source of knowledge. This standard also highlights the transformation of research in the digital age, and makes clear that college and career ready literacy requires being an analyst of evidence from diverse sources and formats. </a:t>
            </a:r>
          </a:p>
          <a:p>
            <a:endParaRPr lang="en-US" baseline="0" dirty="0"/>
          </a:p>
          <a:p>
            <a:r>
              <a:rPr lang="en-US" baseline="0" dirty="0"/>
              <a:t>At grade 8, it is important to note students should be pushed to do more than simply compare and contrast two stimuli; they should be challenged to carefully analyze the ways the similarities or differences impact the stimuli. This deep analysis is what makes up the evaluation of the choices made by actors and directors as they transform their source material. </a:t>
            </a:r>
          </a:p>
          <a:p>
            <a:endParaRPr lang="en-US" baseline="0" dirty="0"/>
          </a:p>
          <a:p>
            <a:r>
              <a:rPr lang="en-US" baseline="0"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28</a:t>
            </a:fld>
            <a:endParaRPr lang="en-US" dirty="0"/>
          </a:p>
        </p:txBody>
      </p:sp>
    </p:spTree>
    <p:extLst>
      <p:ext uri="{BB962C8B-B14F-4D97-AF65-F5344CB8AC3E}">
        <p14:creationId xmlns:p14="http://schemas.microsoft.com/office/powerpoint/2010/main" val="3461649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item written for RL.8.7.</a:t>
            </a:r>
          </a:p>
          <a:p>
            <a:endParaRPr lang="en-US" dirty="0"/>
          </a:p>
          <a:p>
            <a:r>
              <a:rPr lang="en-US" b="1" dirty="0"/>
              <a:t>Answer key:</a:t>
            </a:r>
            <a:r>
              <a:rPr lang="en-US" b="1" baseline="0" dirty="0"/>
              <a:t> </a:t>
            </a:r>
            <a:r>
              <a:rPr lang="en-US" baseline="0" dirty="0"/>
              <a:t>D</a:t>
            </a:r>
          </a:p>
          <a:p>
            <a:endParaRPr lang="en-US" baseline="0" dirty="0"/>
          </a:p>
          <a:p>
            <a:r>
              <a:rPr lang="en-US" b="1" dirty="0"/>
              <a:t>Does this</a:t>
            </a:r>
            <a:r>
              <a:rPr lang="en-US" b="1" baseline="0" dirty="0"/>
              <a:t> item align to the specifics of the grade 8 standard? </a:t>
            </a:r>
            <a:r>
              <a:rPr lang="en-US" baseline="0" dirty="0"/>
              <a:t>No, this item is not aligned to the specifics of </a:t>
            </a:r>
            <a:r>
              <a:rPr lang="en-US" dirty="0"/>
              <a:t>RL.8.7</a:t>
            </a:r>
            <a:r>
              <a:rPr lang="en-US" baseline="0" dirty="0"/>
              <a:t>. Though this map of Winesburg, Ohio, is present in Anderson’s original text, ultimately, this item does not get to the specifics of the grade 8 standard. Items cannot be aligned to Standard 7 at </a:t>
            </a:r>
            <a:r>
              <a:rPr lang="en-US" baseline="0" dirty="0">
                <a:solidFill>
                  <a:srgbClr val="FF6600"/>
                </a:solidFill>
              </a:rPr>
              <a:t>grade </a:t>
            </a:r>
            <a:r>
              <a:rPr lang="en-US" baseline="0" dirty="0"/>
              <a:t>8 without the right type of stimuli. In this case, the item fails the test, because the map of Winesburg, is not “a filmed or live production of a story or drama.” True alignment to Standard 7 requires a dramatic interpretation of the story, either viewed live or filmed.</a:t>
            </a:r>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29</a:t>
            </a:fld>
            <a:endParaRPr lang="en-US" dirty="0"/>
          </a:p>
        </p:txBody>
      </p:sp>
    </p:spTree>
    <p:extLst>
      <p:ext uri="{BB962C8B-B14F-4D97-AF65-F5344CB8AC3E}">
        <p14:creationId xmlns:p14="http://schemas.microsoft.com/office/powerpoint/2010/main" val="184715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3</a:t>
            </a:fld>
            <a:endParaRPr lang="en-US" dirty="0"/>
          </a:p>
        </p:txBody>
      </p:sp>
    </p:spTree>
    <p:extLst>
      <p:ext uri="{BB962C8B-B14F-4D97-AF65-F5344CB8AC3E}">
        <p14:creationId xmlns:p14="http://schemas.microsoft.com/office/powerpoint/2010/main" val="1484298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look at another example of an item written to RL.8.7.</a:t>
            </a:r>
            <a:endParaRPr lang="en-US" b="1" dirty="0"/>
          </a:p>
          <a:p>
            <a:endParaRPr lang="en-US" b="1" dirty="0"/>
          </a:p>
          <a:p>
            <a:r>
              <a:rPr lang="en-US" b="1" dirty="0"/>
              <a:t>Answer key: </a:t>
            </a:r>
            <a:r>
              <a:rPr lang="en-US" b="0" dirty="0"/>
              <a:t>B</a:t>
            </a:r>
          </a:p>
          <a:p>
            <a:endParaRPr lang="en-US" b="0" dirty="0"/>
          </a:p>
          <a:p>
            <a:r>
              <a:rPr lang="en-US" b="1" dirty="0"/>
              <a:t>Does this item align to the specifics</a:t>
            </a:r>
            <a:r>
              <a:rPr lang="en-US" b="1" baseline="0" dirty="0"/>
              <a:t> of the grade 8 standard? </a:t>
            </a:r>
            <a:r>
              <a:rPr lang="en-US" baseline="0" dirty="0"/>
              <a:t>Yes, this item is aligned to the specifics of </a:t>
            </a:r>
            <a:r>
              <a:rPr lang="en-US" dirty="0"/>
              <a:t>RL.8.7</a:t>
            </a:r>
            <a:r>
              <a:rPr lang="en-US" baseline="0" dirty="0"/>
              <a:t>. First, the right types of stimuli are used. Students consider both the text of </a:t>
            </a:r>
            <a:r>
              <a:rPr lang="en-US" i="1" baseline="0" dirty="0"/>
              <a:t>1984</a:t>
            </a:r>
            <a:r>
              <a:rPr lang="en-US" baseline="0" dirty="0"/>
              <a:t>, and a filmed interpretation of the text. Beyond that, the item does not simply compare the two. Instead, students consider how the film reflects ideas from the text. The item specifically challenges them to consider the actions that Winston takes in the film, for example, his decision to slide the package under the teleprompter, his careful routine upon entering the apartment, etc. and how they relate to the text. Because the item requires use of the text and film to make the inference, it is also aligned to RL.8.1. </a:t>
            </a:r>
          </a:p>
          <a:p>
            <a:endParaRPr lang="en-US" b="1" baseline="0" dirty="0"/>
          </a:p>
          <a:p>
            <a:r>
              <a:rPr lang="en-US" b="1" dirty="0"/>
              <a:t>Does the</a:t>
            </a:r>
            <a:r>
              <a:rPr lang="en-US" b="1" baseline="0" dirty="0"/>
              <a:t> item require close reading and analysis?</a:t>
            </a:r>
            <a:r>
              <a:rPr lang="en-US" b="0" baseline="0" dirty="0"/>
              <a:t> Yes. Students must carefully attend to the text to pick up on the intrusive nature of Big Brother, noting, for example, that the teleprompter could only be dimmed, never turned off. They must also carefully watch the film to understand that Wilson’s actions reflect this theme from the text. </a:t>
            </a:r>
          </a:p>
          <a:p>
            <a:endParaRPr lang="en-US" b="0" baseline="0" dirty="0"/>
          </a:p>
          <a:p>
            <a:r>
              <a:rPr lang="en-US" b="1" dirty="0"/>
              <a:t>Does the item focus on central ideas and important particulars of the texts?</a:t>
            </a:r>
            <a:r>
              <a:rPr lang="en-US" b="0" dirty="0"/>
              <a:t> Yes. Big Brother’s all encompassing nature is a key</a:t>
            </a:r>
            <a:r>
              <a:rPr lang="en-US" b="0" baseline="0" dirty="0"/>
              <a:t> element of both the text and the film interpretation. Asking students to identify this detail through Wilson’s actions in the film gets to a central idea of both the text and the film interpretation. </a:t>
            </a:r>
          </a:p>
          <a:p>
            <a:endParaRPr lang="en-US" b="0" baseline="0" dirty="0"/>
          </a:p>
          <a:p>
            <a:r>
              <a:rPr lang="en-US" b="1" baseline="0" dirty="0"/>
              <a:t>Does this item require use of evidence? </a:t>
            </a:r>
            <a:r>
              <a:rPr lang="en-US" b="0" baseline="0" dirty="0"/>
              <a:t>Yes. Students must consider details from the text and specific actions in the film to make their inference. So, while the item does not require direct textual evidence, students rely on the text indirectly to make their inference. </a:t>
            </a:r>
            <a:endParaRPr lang="en-US" b="1" baseline="0" dirty="0"/>
          </a:p>
          <a:p>
            <a:endParaRPr lang="en-US" b="0" baseline="0" dirty="0"/>
          </a:p>
          <a:p>
            <a:endParaRPr lang="en-US" b="1" dirty="0"/>
          </a:p>
        </p:txBody>
      </p:sp>
      <p:sp>
        <p:nvSpPr>
          <p:cNvPr id="4" name="Slide Number Placeholder 3"/>
          <p:cNvSpPr>
            <a:spLocks noGrp="1"/>
          </p:cNvSpPr>
          <p:nvPr>
            <p:ph type="sldNum" sz="quarter" idx="10"/>
          </p:nvPr>
        </p:nvSpPr>
        <p:spPr/>
        <p:txBody>
          <a:bodyPr/>
          <a:lstStyle/>
          <a:p>
            <a:fld id="{D2A8CB79-26D9-47B3-A269-5F23059CE682}" type="slidenum">
              <a:rPr lang="en-US" smtClean="0"/>
              <a:t>30</a:t>
            </a:fld>
            <a:endParaRPr lang="en-US" dirty="0"/>
          </a:p>
        </p:txBody>
      </p:sp>
    </p:spTree>
    <p:extLst>
      <p:ext uri="{BB962C8B-B14F-4D97-AF65-F5344CB8AC3E}">
        <p14:creationId xmlns:p14="http://schemas.microsoft.com/office/powerpoint/2010/main" val="2678399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Anchor</a:t>
            </a:r>
            <a:r>
              <a:rPr lang="en-US" baseline="0" dirty="0"/>
              <a:t> St</a:t>
            </a:r>
            <a:r>
              <a:rPr lang="en-US" dirty="0"/>
              <a:t>andard</a:t>
            </a:r>
            <a:r>
              <a:rPr lang="en-US" baseline="0" dirty="0"/>
              <a:t> 8 is all about delineating and evaluating the argument and specific claims in a text. As such, it applies only to informational texts, and will not be discussed in conjunction with the literary standards. </a:t>
            </a:r>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31</a:t>
            </a:fld>
            <a:endParaRPr lang="en-US" dirty="0"/>
          </a:p>
        </p:txBody>
      </p:sp>
    </p:spTree>
    <p:extLst>
      <p:ext uri="{BB962C8B-B14F-4D97-AF65-F5344CB8AC3E}">
        <p14:creationId xmlns:p14="http://schemas.microsoft.com/office/powerpoint/2010/main" val="3657357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standards</a:t>
            </a:r>
            <a:r>
              <a:rPr lang="en-US" baseline="0" dirty="0"/>
              <a:t> as a whole, and Anchor Standard 9 in particular, go well beyond merely promoting reading comprehension to calling on students to read with the intent of building knowledge. </a:t>
            </a:r>
            <a:r>
              <a:rPr lang="en-US" sz="1200" kern="1200" dirty="0">
                <a:solidFill>
                  <a:schemeClr val="tx1"/>
                </a:solidFill>
                <a:effectLst/>
                <a:latin typeface="+mn-lt"/>
                <a:ea typeface="+mn-ea"/>
                <a:cs typeface="+mn-cs"/>
              </a:rPr>
              <a:t>Students must not only grasp what they read, but also integrate it into a body of ever-growing knowledge. Building knowledge and vocabulary from the earliest years are essential for students to be able to become college and career ready readers of complex text.  </a:t>
            </a:r>
            <a:r>
              <a:rPr lang="en-US" baseline="0" dirty="0"/>
              <a:t>Standard 9, regardless of grade level, always involves multiple stimuli. </a:t>
            </a:r>
            <a:r>
              <a:rPr lang="en-US" sz="1200" kern="1200" dirty="0">
                <a:solidFill>
                  <a:schemeClr val="tx1"/>
                </a:solidFill>
                <a:effectLst/>
                <a:latin typeface="+mn-lt"/>
                <a:ea typeface="+mn-ea"/>
                <a:cs typeface="+mn-cs"/>
              </a:rPr>
              <a:t>  </a:t>
            </a:r>
          </a:p>
          <a:p>
            <a:endParaRPr lang="en-US" baseline="0" dirty="0"/>
          </a:p>
          <a:p>
            <a:r>
              <a:rPr lang="en-US" baseline="0" dirty="0"/>
              <a:t>At grade 8, a specific type of text is required. Texts cannot just be similar thematically or topically (i.e., two short stories about characters who learn that, through hard work, they can accomplish their goals). The texts must share a connection in that the newer text is directly drawing upon the themes, patterns of events, or character types from the older text. Additionally, note that specific texts are called out at grade 8: students must consider traditional stories, myths, or religious works. It is not enough to simply have an old and new text—the items must be written to a traditional work. </a:t>
            </a:r>
          </a:p>
          <a:p>
            <a:endParaRPr lang="en-US" baseline="0" dirty="0"/>
          </a:p>
          <a:p>
            <a:r>
              <a:rPr lang="en-US"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32</a:t>
            </a:fld>
            <a:endParaRPr lang="en-US" dirty="0"/>
          </a:p>
        </p:txBody>
      </p:sp>
    </p:spTree>
    <p:extLst>
      <p:ext uri="{BB962C8B-B14F-4D97-AF65-F5344CB8AC3E}">
        <p14:creationId xmlns:p14="http://schemas.microsoft.com/office/powerpoint/2010/main" val="1649944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look at an example</a:t>
            </a:r>
            <a:r>
              <a:rPr lang="en-US" baseline="0" dirty="0"/>
              <a:t> for RL.8.9.</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1" dirty="0"/>
              <a:t>Answer key:</a:t>
            </a:r>
            <a:r>
              <a:rPr lang="en-US" b="1" baseline="0" dirty="0"/>
              <a:t> </a:t>
            </a:r>
            <a:r>
              <a:rPr lang="en-US" b="0" baseline="0" dirty="0"/>
              <a:t>[</a:t>
            </a:r>
            <a:r>
              <a:rPr lang="en-US" baseline="0" dirty="0"/>
              <a:t>This item is meant to address alignment to standard only, so it is not accompanied by scoring information. A scoring rubric/top score response should accompany items being reviewed.]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b="1" baseline="0" dirty="0"/>
              <a:t>Does this item align to the specifics of the grade 8 standard?</a:t>
            </a:r>
            <a:r>
              <a:rPr lang="en-US" baseline="0" dirty="0"/>
              <a:t>  No, this item is not aligned to the specifics of RL.8.9. At first glance, this item seems okay. Students are asked to take a specific character, and explain how he represents a specific archetype, which is called for in the standards requirement that a text “draw on themes, patterns of events, or character types.” The problem, however, is that this item does not align because the second text is not provided for students. Students, instead, are asked to go outside of the four corners of the text and draw on their own prior knowledge of the archetype of the journey to answer the question. Additionally, the item assumes that students are familiar with the specific term “archetypal.” Lack of familiarity with this word (which is in no way defined for students in the text), could prevent students from correctly answering the item. </a:t>
            </a:r>
          </a:p>
          <a:p>
            <a:endParaRPr lang="en-US" baseline="0" dirty="0"/>
          </a:p>
          <a:p>
            <a:r>
              <a:rPr lang="en-US" baseline="0" dirty="0"/>
              <a:t>In order for the item to be aligned, both texts should be provided for students to complete the analysis. </a:t>
            </a:r>
          </a:p>
        </p:txBody>
      </p:sp>
      <p:sp>
        <p:nvSpPr>
          <p:cNvPr id="4" name="Slide Number Placeholder 3"/>
          <p:cNvSpPr>
            <a:spLocks noGrp="1"/>
          </p:cNvSpPr>
          <p:nvPr>
            <p:ph type="sldNum" sz="quarter" idx="10"/>
          </p:nvPr>
        </p:nvSpPr>
        <p:spPr/>
        <p:txBody>
          <a:bodyPr/>
          <a:lstStyle/>
          <a:p>
            <a:fld id="{D2A8CB79-26D9-47B3-A269-5F23059CE682}" type="slidenum">
              <a:rPr lang="en-US" smtClean="0"/>
              <a:t>33</a:t>
            </a:fld>
            <a:endParaRPr lang="en-US" dirty="0"/>
          </a:p>
        </p:txBody>
      </p:sp>
    </p:spTree>
    <p:extLst>
      <p:ext uri="{BB962C8B-B14F-4D97-AF65-F5344CB8AC3E}">
        <p14:creationId xmlns:p14="http://schemas.microsoft.com/office/powerpoint/2010/main" val="2279509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Here’s another example for RL.8.9.</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Answer key: </a:t>
            </a:r>
            <a:r>
              <a:rPr lang="en-US" b="0" baseline="0" dirty="0"/>
              <a:t>[</a:t>
            </a:r>
            <a:r>
              <a:rPr lang="en-US" baseline="0" dirty="0"/>
              <a:t>This item is meant to address alignment to standard only, so it is not accompanied by scoring information. A scoring rubric/top score response should accompany items being reviewed.]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b="1" dirty="0"/>
              <a:t>Does this item align to the specifics of the grade 8 standard? </a:t>
            </a:r>
            <a:r>
              <a:rPr lang="en-US" baseline="0" dirty="0"/>
              <a:t>Yes, this item is well-aligned to the specifics of RL.8.9. </a:t>
            </a:r>
            <a:r>
              <a:rPr lang="en-US" dirty="0"/>
              <a:t>This</a:t>
            </a:r>
            <a:r>
              <a:rPr lang="en-US" baseline="0" dirty="0"/>
              <a:t> item is well aligned to Standard 9 because it requires students to carefully read two texts and use information from both in order to craft their response. Importantly, both of the texts referenced are appropriate for use in Standard 9, because, in addition to being thematically related, the more modern text (Hughes’ poem) is inspired by the more traditional, older text (Whitman’s poem). Further, the item does not simply ask students to compare the two texts. Rather, students are directly asked how the more modern author draws upon the ideas presented in the older text, so students must carefully consider the ways that Hughes uses ideas from Whitman to craft his own ideas.  </a:t>
            </a:r>
          </a:p>
          <a:p>
            <a:endParaRPr lang="en-US" baseline="0" dirty="0"/>
          </a:p>
          <a:p>
            <a:r>
              <a:rPr lang="en-US" b="1" baseline="0" dirty="0"/>
              <a:t>Does this item require close reading and analysis? </a:t>
            </a:r>
            <a:r>
              <a:rPr lang="en-US" baseline="0" dirty="0"/>
              <a:t>Yes, students are directed to focus on key elements of both stories: structure, theme, and word choice. They cannot describe the relationship of these elements within both texts without careful reading. </a:t>
            </a:r>
          </a:p>
          <a:p>
            <a:br>
              <a:rPr lang="en-US" baseline="0" dirty="0"/>
            </a:br>
            <a:r>
              <a:rPr lang="en-US" b="1" baseline="0" dirty="0"/>
              <a:t>Does this item focus on central ideas and important particulars of the texts? </a:t>
            </a:r>
            <a:r>
              <a:rPr lang="en-US" baseline="0" dirty="0"/>
              <a:t>Yes, as noted above, students must consider structure, theme, and word choice. These elements represent the central ideas and important particulars from the text. </a:t>
            </a:r>
          </a:p>
          <a:p>
            <a:endParaRPr lang="en-US" baseline="0" dirty="0"/>
          </a:p>
          <a:p>
            <a:r>
              <a:rPr lang="en-US" b="1" baseline="0" dirty="0"/>
              <a:t>Does this item require use of evidence? </a:t>
            </a:r>
            <a:r>
              <a:rPr lang="en-US" baseline="0" dirty="0"/>
              <a:t>Yes, students are directed to use details from each text to support their answers. </a:t>
            </a:r>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34</a:t>
            </a:fld>
            <a:endParaRPr lang="en-US" dirty="0"/>
          </a:p>
        </p:txBody>
      </p:sp>
    </p:spTree>
    <p:extLst>
      <p:ext uri="{BB962C8B-B14F-4D97-AF65-F5344CB8AC3E}">
        <p14:creationId xmlns:p14="http://schemas.microsoft.com/office/powerpoint/2010/main" val="2677674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37</a:t>
            </a:fld>
            <a:endParaRPr lang="en-US" dirty="0"/>
          </a:p>
        </p:txBody>
      </p:sp>
    </p:spTree>
    <p:extLst>
      <p:ext uri="{BB962C8B-B14F-4D97-AF65-F5344CB8AC3E}">
        <p14:creationId xmlns:p14="http://schemas.microsoft.com/office/powerpoint/2010/main" val="927790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Let’s take a closer look at the Reading Standards for Informational Texts for Grade 8. </a:t>
            </a:r>
          </a:p>
        </p:txBody>
      </p:sp>
      <p:sp>
        <p:nvSpPr>
          <p:cNvPr id="4" name="Slide Number Placeholder 3"/>
          <p:cNvSpPr>
            <a:spLocks noGrp="1"/>
          </p:cNvSpPr>
          <p:nvPr>
            <p:ph type="sldNum" sz="quarter" idx="10"/>
          </p:nvPr>
        </p:nvSpPr>
        <p:spPr/>
        <p:txBody>
          <a:bodyPr/>
          <a:lstStyle/>
          <a:p>
            <a:fld id="{D2A8CB79-26D9-47B3-A269-5F23059CE682}" type="slidenum">
              <a:rPr lang="en-US" smtClean="0"/>
              <a:t>38</a:t>
            </a:fld>
            <a:endParaRPr lang="en-US" dirty="0"/>
          </a:p>
        </p:txBody>
      </p:sp>
    </p:spTree>
    <p:extLst>
      <p:ext uri="{BB962C8B-B14F-4D97-AF65-F5344CB8AC3E}">
        <p14:creationId xmlns:p14="http://schemas.microsoft.com/office/powerpoint/2010/main" val="2440426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Anchor Standard 2 asks</a:t>
            </a:r>
            <a:r>
              <a:rPr lang="en-US" baseline="0" dirty="0"/>
              <a:t> students to determine themes and central ideas. Unearthing themes and ideas is a product of close reading and careful examination of the text. </a:t>
            </a:r>
            <a:r>
              <a:rPr lang="en-US" sz="1200" kern="1200" dirty="0">
                <a:solidFill>
                  <a:schemeClr val="tx1"/>
                </a:solidFill>
                <a:effectLst/>
                <a:latin typeface="+mn-lt"/>
                <a:ea typeface="+mn-ea"/>
                <a:cs typeface="+mn-cs"/>
              </a:rPr>
              <a:t>In some upper grades, Standard 2 expands its focus to the plural “central ideas or themes” and adds a second crucial requirement—that students analyze the development of the ideas and themes. Reading complex texts will often expose more than one central idea, and the emphasis on analyzing their development challenges students to go beyond merely stating ideas to tracing their evolution throughout a text. Standard 2 therefore views unearthing themes and ideas as the product of careful examination of the text. </a:t>
            </a:r>
          </a:p>
          <a:p>
            <a:endParaRPr lang="en-US" baseline="0" dirty="0"/>
          </a:p>
          <a:p>
            <a:r>
              <a:rPr lang="en-US" baseline="0" dirty="0"/>
              <a:t>Just as with Reading for Literature Standard 2, students should separately be asked to provide an objective summary of the text (as indicated by the use of the semicolon between the two aspects of the standard). The word “objective” is again included to require students to provide a summary distinct from personal opinions or judgments. </a:t>
            </a:r>
          </a:p>
          <a:p>
            <a:endParaRPr lang="en-US" baseline="0" dirty="0"/>
          </a:p>
          <a:p>
            <a:r>
              <a:rPr lang="en-US" baseline="0" dirty="0"/>
              <a:t>At grade 8, students should consider both what the central idea is and how it develops. They should consider how supporting ideas relate to, develop, and support central ideas. As with other grades, students can also be challenged to craft objective summaries, distinct from their own personal opinions. </a:t>
            </a:r>
          </a:p>
          <a:p>
            <a:endParaRPr lang="en-US" baseline="0" dirty="0"/>
          </a:p>
          <a:p>
            <a:r>
              <a:rPr lang="en-US"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39</a:t>
            </a:fld>
            <a:endParaRPr lang="en-US" dirty="0"/>
          </a:p>
        </p:txBody>
      </p:sp>
    </p:spTree>
    <p:extLst>
      <p:ext uri="{BB962C8B-B14F-4D97-AF65-F5344CB8AC3E}">
        <p14:creationId xmlns:p14="http://schemas.microsoft.com/office/powerpoint/2010/main" val="40574540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a:t>
            </a:r>
            <a:r>
              <a:rPr lang="en-US" baseline="0" dirty="0"/>
              <a:t> item to consider for RI.8.2. </a:t>
            </a:r>
          </a:p>
          <a:p>
            <a:endParaRPr lang="en-US" baseline="0" dirty="0"/>
          </a:p>
          <a:p>
            <a:r>
              <a:rPr lang="en-US" b="1" dirty="0"/>
              <a:t>Answer key: </a:t>
            </a:r>
            <a:r>
              <a:rPr lang="en-US" dirty="0"/>
              <a:t>C, D</a:t>
            </a:r>
          </a:p>
          <a:p>
            <a:endParaRPr lang="en-US" dirty="0"/>
          </a:p>
          <a:p>
            <a:r>
              <a:rPr lang="en-US" b="1" dirty="0"/>
              <a:t>Does this item align to the specifics</a:t>
            </a:r>
            <a:r>
              <a:rPr lang="en-US" b="1" baseline="0" dirty="0"/>
              <a:t> of the grade 8 standard? </a:t>
            </a:r>
            <a:r>
              <a:rPr lang="en-US" baseline="0" dirty="0"/>
              <a:t>No, this item is not aligned to the specifics of the named standard. Though this item is stronger than the previous one, as analysis is required, it is not aligned because it does not require students to do both parts of the standard. Remember that the standard calls for both determination </a:t>
            </a:r>
            <a:r>
              <a:rPr lang="en-US" i="1" baseline="0" dirty="0"/>
              <a:t>and</a:t>
            </a:r>
            <a:r>
              <a:rPr lang="en-US" baseline="0" dirty="0"/>
              <a:t> analysis. The item stem provides one of the central ideas of the text. Students are only asked to find details that help to develop this central idea throughout the text. Let’s look at an item that takes this good idea, and brings it into full alignment. </a:t>
            </a:r>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40</a:t>
            </a:fld>
            <a:endParaRPr lang="en-US" dirty="0"/>
          </a:p>
        </p:txBody>
      </p:sp>
    </p:spTree>
    <p:extLst>
      <p:ext uri="{BB962C8B-B14F-4D97-AF65-F5344CB8AC3E}">
        <p14:creationId xmlns:p14="http://schemas.microsoft.com/office/powerpoint/2010/main" val="1276240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a:t>
            </a:r>
            <a:r>
              <a:rPr lang="en-US" baseline="0" dirty="0"/>
              <a:t> example of an item written to RI.8.2. </a:t>
            </a:r>
          </a:p>
          <a:p>
            <a:endParaRPr lang="en-US" baseline="0" dirty="0"/>
          </a:p>
          <a:p>
            <a:r>
              <a:rPr lang="en-US" b="1" dirty="0"/>
              <a:t>Answer key: </a:t>
            </a:r>
            <a:r>
              <a:rPr lang="en-US" dirty="0"/>
              <a:t>Part A:</a:t>
            </a:r>
            <a:r>
              <a:rPr lang="en-US" baseline="0" dirty="0"/>
              <a:t> </a:t>
            </a:r>
            <a:r>
              <a:rPr lang="en-US" dirty="0"/>
              <a:t>C;</a:t>
            </a:r>
            <a:r>
              <a:rPr lang="en-US" baseline="0" dirty="0"/>
              <a:t> Part B: C and D</a:t>
            </a:r>
          </a:p>
          <a:p>
            <a:endParaRPr lang="en-US" dirty="0"/>
          </a:p>
          <a:p>
            <a:r>
              <a:rPr lang="en-US" b="1" dirty="0"/>
              <a:t>Does this item align to the specifics of the grade 8 standard? </a:t>
            </a:r>
            <a:r>
              <a:rPr lang="en-US" baseline="0" dirty="0"/>
              <a:t>Yes, this item is aligned to the specifics of RI.8.2. This item extends the previous item. It pushes students to identify the central idea in Part A, and then requires students to select details that support and develop that central idea in Part B. This item is stronger than the previous item, as it pushes students to consider both verbs in the first part of the standard, </a:t>
            </a:r>
            <a:r>
              <a:rPr lang="en-US" i="1" baseline="0" dirty="0"/>
              <a:t>determine</a:t>
            </a:r>
            <a:r>
              <a:rPr lang="en-US" baseline="0" dirty="0"/>
              <a:t> and </a:t>
            </a:r>
            <a:r>
              <a:rPr lang="en-US" i="1" baseline="0" dirty="0"/>
              <a:t>analyze</a:t>
            </a:r>
            <a:r>
              <a:rPr lang="en-US" baseline="0" dirty="0"/>
              <a:t>. Additionally, note how the answer options in Part A are all text specific and demand students read the text closely. Students could not select this main idea by simple skimming. Finally, the item also aligns to RI.8.1, as students make an inference based on the text, and support their inference with direct textual evidence. </a:t>
            </a:r>
          </a:p>
          <a:p>
            <a:endParaRPr lang="en-US" baseline="0" dirty="0"/>
          </a:p>
          <a:p>
            <a:r>
              <a:rPr lang="en-US" b="1" baseline="0" dirty="0"/>
              <a:t>Does this item require close reading? </a:t>
            </a:r>
            <a:r>
              <a:rPr lang="en-US" baseline="0" dirty="0"/>
              <a:t>Yes, students must carefully attend to the text to determine the central idea. They must also consider the specific details and sentences present which reveal that central idea about forensic evidence. </a:t>
            </a:r>
          </a:p>
          <a:p>
            <a:endParaRPr lang="en-US" b="1" baseline="0" dirty="0"/>
          </a:p>
          <a:p>
            <a:r>
              <a:rPr lang="en-US" b="1" baseline="0" dirty="0"/>
              <a:t>Does this item focus on central ideas and important particulars of the text? </a:t>
            </a:r>
            <a:r>
              <a:rPr lang="en-US" baseline="0" dirty="0"/>
              <a:t>Yes, the central idea of a text, that solving a crime involves many steps, including forensic science, and its relevant supporting details, are very much important particulars. </a:t>
            </a:r>
          </a:p>
          <a:p>
            <a:endParaRPr lang="en-US" baseline="0" dirty="0"/>
          </a:p>
          <a:p>
            <a:r>
              <a:rPr lang="en-US" b="1" baseline="0" dirty="0"/>
              <a:t>Does this item require use of evidence? </a:t>
            </a:r>
            <a:r>
              <a:rPr lang="en-US" baseline="0" dirty="0"/>
              <a:t>Yes, in Part B students are directed to select two details from the text to support the answer to Part A. </a:t>
            </a:r>
            <a:endParaRPr lang="en-US" dirty="0"/>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41</a:t>
            </a:fld>
            <a:endParaRPr lang="en-US" dirty="0"/>
          </a:p>
        </p:txBody>
      </p:sp>
    </p:spTree>
    <p:extLst>
      <p:ext uri="{BB962C8B-B14F-4D97-AF65-F5344CB8AC3E}">
        <p14:creationId xmlns:p14="http://schemas.microsoft.com/office/powerpoint/2010/main" val="3986182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while the Mini-assessment</a:t>
            </a:r>
            <a:r>
              <a:rPr lang="en-US" baseline="0" dirty="0"/>
              <a:t> for “Departure” for Sherwood Anderson is listed as grade 9, the text is included to demonstrate alignment principles for grade 8 items. </a:t>
            </a:r>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4</a:t>
            </a:fld>
            <a:endParaRPr lang="en-US" dirty="0"/>
          </a:p>
        </p:txBody>
      </p:sp>
    </p:spTree>
    <p:extLst>
      <p:ext uri="{BB962C8B-B14F-4D97-AF65-F5344CB8AC3E}">
        <p14:creationId xmlns:p14="http://schemas.microsoft.com/office/powerpoint/2010/main" val="39732168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an example</a:t>
            </a:r>
            <a:r>
              <a:rPr lang="en-US" baseline="0" dirty="0"/>
              <a:t> of an item written to the summary aspect of RI.8.2. </a:t>
            </a:r>
          </a:p>
          <a:p>
            <a:endParaRPr lang="en-US" baseline="0" dirty="0"/>
          </a:p>
          <a:p>
            <a:r>
              <a:rPr lang="en-US" b="1" dirty="0"/>
              <a:t>Answer key:</a:t>
            </a:r>
            <a:r>
              <a:rPr lang="en-US" b="1" baseline="0" dirty="0"/>
              <a:t> </a:t>
            </a:r>
            <a:r>
              <a:rPr lang="en-US" baseline="0" dirty="0"/>
              <a:t>Part A: D; Part B: A</a:t>
            </a:r>
          </a:p>
          <a:p>
            <a:endParaRPr lang="en-US" baseline="0" dirty="0"/>
          </a:p>
          <a:p>
            <a:r>
              <a:rPr lang="en-US" b="1" dirty="0"/>
              <a:t>Does</a:t>
            </a:r>
            <a:r>
              <a:rPr lang="en-US" b="1" baseline="0" dirty="0"/>
              <a:t> this item align to the specifics of the grade 8 standard? </a:t>
            </a:r>
            <a:r>
              <a:rPr lang="en-US" baseline="0" dirty="0"/>
              <a:t>Yes, this item is well-aligned to the specifics of RI.8.2. This EBSR is targeted at the second part of the standard, which asks students to “provide an objective summary of the text.” Students must select an objective summary of the entire text, and in addition, find a paragraph in the text to support their inference. All of the answer options in Part A are objective, they simply state details from the text. Only the correct answer to Part A truly gives a full summary of the passage as a whole. This is an example of the idea mentioned in the discussion of RL Standard 2, that chronological order is not required in composing summaries of texts. The passage actually starts with Holmes, who is not mentioned in the correct answer to Part A. This is because an objective summary does not need to mention every single detail in order to be thorough. A summary simply must convey the main ideas of the passage in an objective manner. Both parts of this item tie it back to Standard 1. Part A uses answer options that are text specific and can be inferred based on the actual details presented in the text. Part B directs students back to the text itself, where they select from paragraphs that accurately reflect the main ideas presented in the summary. Because the item requires students to use the text to make their inference, and use evidence to support their answer, it also aligns to RI.8.1.</a:t>
            </a:r>
          </a:p>
          <a:p>
            <a:endParaRPr lang="en-US" baseline="0" dirty="0"/>
          </a:p>
          <a:p>
            <a:r>
              <a:rPr lang="en-US" b="1" baseline="0" dirty="0"/>
              <a:t>Does this item require close reading? </a:t>
            </a:r>
            <a:r>
              <a:rPr lang="en-US" baseline="0" dirty="0"/>
              <a:t>Yes, students must carefully attend to the details of the text to determine the main ideas about forensic science in order to select the best objective summary.</a:t>
            </a:r>
          </a:p>
          <a:p>
            <a:endParaRPr lang="en-US" b="1" baseline="0" dirty="0"/>
          </a:p>
          <a:p>
            <a:r>
              <a:rPr lang="en-US" b="1" baseline="0" dirty="0"/>
              <a:t>Does this item focus on central ideas and important particulars of the text? </a:t>
            </a:r>
            <a:r>
              <a:rPr lang="en-US" baseline="0" dirty="0"/>
              <a:t>Yes, a thorough, objective summary of the text is very much an important particular. </a:t>
            </a:r>
          </a:p>
          <a:p>
            <a:endParaRPr lang="en-US" baseline="0" dirty="0"/>
          </a:p>
          <a:p>
            <a:r>
              <a:rPr lang="en-US" b="1" baseline="0" dirty="0"/>
              <a:t>Does this item require use of evidence? </a:t>
            </a:r>
            <a:r>
              <a:rPr lang="en-US" baseline="0" dirty="0"/>
              <a:t>Yes, in Part B students are directed to select the paragraph from the text to support their answer to Part A. </a:t>
            </a:r>
          </a:p>
          <a:p>
            <a:endParaRPr lang="en-US" baseline="0" dirty="0"/>
          </a:p>
          <a:p>
            <a:r>
              <a:rPr lang="en-US" baseline="0" dirty="0"/>
              <a:t>One final note about this item. It is a strong item, but it does place a heavy reading load on students. Part B requires students to go back and read four entire paragraphs again. While we certainly want students re-reading to gain understanding, the constraints of test time mean items like this are not always practical. They should be used sparingly, so as not to add too much testing time. These items are fine to use occasionally, but should be used thoughtfully and carefully. </a:t>
            </a:r>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42</a:t>
            </a:fld>
            <a:endParaRPr lang="en-US" dirty="0"/>
          </a:p>
        </p:txBody>
      </p:sp>
    </p:spTree>
    <p:extLst>
      <p:ext uri="{BB962C8B-B14F-4D97-AF65-F5344CB8AC3E}">
        <p14:creationId xmlns:p14="http://schemas.microsoft.com/office/powerpoint/2010/main" val="6680695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with all grades,</a:t>
            </a:r>
            <a:r>
              <a:rPr lang="en-US" baseline="0" dirty="0"/>
              <a:t> Anchor Standard 3 requires students to perform a specific kind of careful reading when examining a text. Students are not asked merely to take away the high points and identify the key figures present, but they are also asked to plunge into the text to see how ideas and individuals grow and change throughout. The requirement to analyze a set of ideas or sequence of events is not merely to restate them, but rather to comprehend how they evolve and interact over time. Nor does the standard ask students to study ideas, events, and individuals in isolation from one another; instead students are specifically charged with analyzing and explaining the interactions and relationships among them. Because a text, in essence, comprises the interaction of these factors, fulfilling this standard means students truly are analyzing the text itself. </a:t>
            </a:r>
          </a:p>
          <a:p>
            <a:endParaRPr lang="en-US" baseline="0" dirty="0"/>
          </a:p>
          <a:p>
            <a:r>
              <a:rPr lang="en-US" baseline="0" dirty="0"/>
              <a:t>At grade 8, students do not simply label the connections between or distinctions among individuals, ideas, or events present in a text. They should be challenged to think about how ideas and events are related throughout the text. Also, note the parenthetical text. It points to different ways that texts may connect ideas. As previously discussed, these elements are not limitations, but examples. Texts may connect ideas in a variety of ways, and, if a different method is presented in a text, it should be explored and analyzed. </a:t>
            </a:r>
          </a:p>
          <a:p>
            <a:endParaRPr lang="en-US" baseline="0" dirty="0"/>
          </a:p>
          <a:p>
            <a:r>
              <a:rPr lang="en-US" dirty="0"/>
              <a:t>The next few slides will look at examples of items that are supposed to align to this standard. We will review the items closely and discuss whether or not we think they do. </a:t>
            </a:r>
          </a:p>
        </p:txBody>
      </p:sp>
      <p:sp>
        <p:nvSpPr>
          <p:cNvPr id="4" name="Slide Number Placeholder 3"/>
          <p:cNvSpPr>
            <a:spLocks noGrp="1"/>
          </p:cNvSpPr>
          <p:nvPr>
            <p:ph type="sldNum" sz="quarter" idx="10"/>
          </p:nvPr>
        </p:nvSpPr>
        <p:spPr/>
        <p:txBody>
          <a:bodyPr/>
          <a:lstStyle/>
          <a:p>
            <a:fld id="{D2A8CB79-26D9-47B3-A269-5F23059CE682}" type="slidenum">
              <a:rPr lang="en-US" smtClean="0"/>
              <a:t>43</a:t>
            </a:fld>
            <a:endParaRPr lang="en-US" dirty="0"/>
          </a:p>
        </p:txBody>
      </p:sp>
    </p:spTree>
    <p:extLst>
      <p:ext uri="{BB962C8B-B14F-4D97-AF65-F5344CB8AC3E}">
        <p14:creationId xmlns:p14="http://schemas.microsoft.com/office/powerpoint/2010/main" val="3465923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item written to RI.8.3. </a:t>
            </a:r>
          </a:p>
          <a:p>
            <a:endParaRPr lang="en-US" b="1" dirty="0"/>
          </a:p>
          <a:p>
            <a:r>
              <a:rPr lang="en-US" b="1" dirty="0"/>
              <a:t>Answer key:</a:t>
            </a:r>
            <a:r>
              <a:rPr lang="en-US" b="1" baseline="0" dirty="0"/>
              <a:t> </a:t>
            </a:r>
            <a:r>
              <a:rPr lang="en-US" baseline="0" dirty="0"/>
              <a:t>A</a:t>
            </a:r>
            <a:endParaRPr lang="en-US" dirty="0"/>
          </a:p>
          <a:p>
            <a:endParaRPr lang="en-US" dirty="0"/>
          </a:p>
          <a:p>
            <a:r>
              <a:rPr lang="en-US" b="1" dirty="0"/>
              <a:t>Does this item align to the specifics of the grade 8 standard?</a:t>
            </a:r>
            <a:r>
              <a:rPr lang="en-US" b="1" baseline="0" dirty="0"/>
              <a:t> </a:t>
            </a:r>
            <a:r>
              <a:rPr lang="en-US" baseline="0" dirty="0"/>
              <a:t>No, this item is not aligned to the specifics of </a:t>
            </a:r>
            <a:r>
              <a:rPr lang="en-US" dirty="0"/>
              <a:t>RI.8.3</a:t>
            </a:r>
            <a:r>
              <a:rPr lang="en-US" baseline="0" dirty="0"/>
              <a:t>. </a:t>
            </a:r>
            <a:r>
              <a:rPr lang="en-US" dirty="0"/>
              <a:t>Though the item asks students to connect</a:t>
            </a:r>
            <a:r>
              <a:rPr lang="en-US" baseline="0" dirty="0"/>
              <a:t> two important elements from the text (scientists and one of the types of science defined), the correct answer is actually direct recall—no inference or analysis is required. In paragraph 3, the text specifically states, “…forensic serology is the study of blood and body-fluid evidence to help reconstruct a crime or an accident.” As such, students could skim the text to find the answer. It does not align to the specifics of the grade 8 standard, as students are not doing any thoughtful analysis of relationships. A much stronger item, relating two key elements of the text, follows on the next slide. </a:t>
            </a:r>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44</a:t>
            </a:fld>
            <a:endParaRPr lang="en-US" dirty="0"/>
          </a:p>
        </p:txBody>
      </p:sp>
    </p:spTree>
    <p:extLst>
      <p:ext uri="{BB962C8B-B14F-4D97-AF65-F5344CB8AC3E}">
        <p14:creationId xmlns:p14="http://schemas.microsoft.com/office/powerpoint/2010/main" val="3517137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example of an item written to address RI.8.3.</a:t>
            </a:r>
          </a:p>
          <a:p>
            <a:endParaRPr lang="en-US" dirty="0"/>
          </a:p>
          <a:p>
            <a:r>
              <a:rPr lang="en-US" b="1" dirty="0"/>
              <a:t>Answer key: </a:t>
            </a:r>
            <a:r>
              <a:rPr lang="en-US" dirty="0"/>
              <a:t>C</a:t>
            </a:r>
          </a:p>
          <a:p>
            <a:endParaRPr lang="en-US" dirty="0"/>
          </a:p>
          <a:p>
            <a:r>
              <a:rPr lang="en-US" b="1" dirty="0"/>
              <a:t>Does this item align to the specifics of</a:t>
            </a:r>
            <a:r>
              <a:rPr lang="en-US" b="1" baseline="0" dirty="0"/>
              <a:t> the grade-level standard? </a:t>
            </a:r>
            <a:r>
              <a:rPr lang="en-US" baseline="0" dirty="0"/>
              <a:t>Yes, this item is well-aligned to the specifics of the named standard. It also aligns to RI.8.1. </a:t>
            </a:r>
            <a:r>
              <a:rPr lang="en-US" dirty="0"/>
              <a:t>In this item, students are directed to two key terms in the text, criminalistics and forensic science. They must refer back to the text,</a:t>
            </a:r>
            <a:r>
              <a:rPr lang="en-US" baseline="0" dirty="0"/>
              <a:t> specifically, information presented in paragraph three, to make an inference about the relationship between these two terms. Paragraph 3, however, does not directly state the relationship. Rather, it gives definitions of each terms. In this item, students must make an inference about this connection based on the definitions provided, fulfilling the requirement of using textual evidence, per RI.1. </a:t>
            </a:r>
          </a:p>
          <a:p>
            <a:endParaRPr lang="en-US" baseline="0" dirty="0"/>
          </a:p>
          <a:p>
            <a:r>
              <a:rPr lang="en-US" b="1" baseline="0" dirty="0"/>
              <a:t>Does this item require close reading? </a:t>
            </a:r>
            <a:r>
              <a:rPr lang="en-US" baseline="0" dirty="0"/>
              <a:t>Yes, students must carefully attend to the text to determine how these two concepts connect to one another. </a:t>
            </a:r>
          </a:p>
          <a:p>
            <a:endParaRPr lang="en-US" b="1" baseline="0" dirty="0"/>
          </a:p>
          <a:p>
            <a:r>
              <a:rPr lang="en-US" b="1" baseline="0" dirty="0"/>
              <a:t>Does this item focus on central ideas and important particulars of the text? </a:t>
            </a:r>
            <a:r>
              <a:rPr lang="en-US" baseline="0" dirty="0"/>
              <a:t>Yes, the text focuses in on the different types and classifications of evidence, so asking about the connection between forensic science and criminalistics focuses readers in on an important relationship in the text. </a:t>
            </a:r>
          </a:p>
          <a:p>
            <a:endParaRPr lang="en-US" baseline="0" dirty="0"/>
          </a:p>
          <a:p>
            <a:r>
              <a:rPr lang="en-US" b="1" baseline="0" dirty="0"/>
              <a:t>Does this item require use of evidence? </a:t>
            </a:r>
            <a:r>
              <a:rPr lang="en-US" baseline="0" dirty="0"/>
              <a:t>Yes, because students must use the text to make their inference, they use indirect evidence to answer the question. </a:t>
            </a:r>
            <a:endParaRPr lang="en-US" dirty="0"/>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45</a:t>
            </a:fld>
            <a:endParaRPr lang="en-US" dirty="0"/>
          </a:p>
        </p:txBody>
      </p:sp>
    </p:spTree>
    <p:extLst>
      <p:ext uri="{BB962C8B-B14F-4D97-AF65-F5344CB8AC3E}">
        <p14:creationId xmlns:p14="http://schemas.microsoft.com/office/powerpoint/2010/main" val="4713002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mentioned</a:t>
            </a:r>
            <a:r>
              <a:rPr lang="en-US" baseline="0" dirty="0"/>
              <a:t> with RL.4</a:t>
            </a:r>
            <a:r>
              <a:rPr lang="en-US" dirty="0"/>
              <a:t>,</a:t>
            </a:r>
            <a:r>
              <a:rPr lang="en-US" baseline="0" dirty="0"/>
              <a:t> Anchor S</a:t>
            </a:r>
            <a:r>
              <a:rPr lang="en-US" dirty="0"/>
              <a:t>tandard 4 asks</a:t>
            </a:r>
            <a:r>
              <a:rPr lang="en-US" baseline="0" dirty="0"/>
              <a:t> students to use context to determine word meaning. Students can be directed to determine the meaning of figurative, connotative, or technical words and phrases. Technical meaning refers to the domain specific words that have a specific meaning in informational texts. Think about a word like “expression” or “product” in math, or “range” in science. These words are important words for students to know and understand, and they are multiple meaning words. They have a specific technical meaning when used in certain circumstances. </a:t>
            </a:r>
          </a:p>
          <a:p>
            <a:endParaRPr lang="en-US" baseline="0" dirty="0"/>
          </a:p>
          <a:p>
            <a:r>
              <a:rPr lang="en-US" baseline="0" dirty="0"/>
              <a:t>It is important to note that in informational texts, figurative language can and still should be used. As such, students can be directed to determine figurative meaning in informational texts, when there is sufficient context, and the figurative excerpt is important to understanding the text as a whole. As we discussed earlier in the training, texts selected for assessment should represent the best of their genre, and embody good writing. Informational text that does this often uses figurative language, and this language should be assessed. </a:t>
            </a:r>
          </a:p>
          <a:p>
            <a:endParaRPr lang="en-US" baseline="0" dirty="0"/>
          </a:p>
          <a:p>
            <a:r>
              <a:rPr lang="en-US" baseline="0" dirty="0"/>
              <a:t>As previously mentioned, there are other features of vocabulary that should be checked, such as whether the word or phrase is tier 2 academic vocabulary and whether it is central to understanding the meaning of the text; however, for now we will focus solely on the language of the standard as the first step toward determining alignment. Please see CCSSO Criteria for High Quality Assessment, specifically Criterion B6, (available here:  http://www.ccsso.org/Documents/2014/CCSSO%20Criteria%20for%20High%20Quality%20Assessments%2003242014.pdf) for additional information about assessment of vocabulary.</a:t>
            </a:r>
            <a:endParaRPr lang="en-US" sz="1200" kern="1200" dirty="0">
              <a:solidFill>
                <a:schemeClr val="tx1"/>
              </a:solidFill>
              <a:effectLst/>
              <a:latin typeface="+mn-lt"/>
              <a:ea typeface="+mn-ea"/>
              <a:cs typeface="+mn-cs"/>
            </a:endParaRPr>
          </a:p>
          <a:p>
            <a:endParaRPr lang="en-US" baseline="0" dirty="0"/>
          </a:p>
          <a:p>
            <a:r>
              <a:rPr lang="en-US" baseline="0" dirty="0"/>
              <a:t>NOTE:  It is often the case that Language Standards 4, 5, or 6 may be applied to vocabulary items, depending on the focus of the item. It is perfectly acceptable to have multiple standards assigned. </a:t>
            </a:r>
          </a:p>
        </p:txBody>
      </p:sp>
      <p:sp>
        <p:nvSpPr>
          <p:cNvPr id="4" name="Slide Number Placeholder 3"/>
          <p:cNvSpPr>
            <a:spLocks noGrp="1"/>
          </p:cNvSpPr>
          <p:nvPr>
            <p:ph type="sldNum" sz="quarter" idx="10"/>
          </p:nvPr>
        </p:nvSpPr>
        <p:spPr/>
        <p:txBody>
          <a:bodyPr/>
          <a:lstStyle/>
          <a:p>
            <a:fld id="{D2A8CB79-26D9-47B3-A269-5F23059CE682}" type="slidenum">
              <a:rPr lang="en-US" smtClean="0"/>
              <a:t>46</a:t>
            </a:fld>
            <a:endParaRPr lang="en-US" dirty="0"/>
          </a:p>
        </p:txBody>
      </p:sp>
    </p:spTree>
    <p:extLst>
      <p:ext uri="{BB962C8B-B14F-4D97-AF65-F5344CB8AC3E}">
        <p14:creationId xmlns:p14="http://schemas.microsoft.com/office/powerpoint/2010/main" val="8940999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look at an item written</a:t>
            </a:r>
            <a:r>
              <a:rPr lang="en-US" baseline="0" dirty="0"/>
              <a:t> for RI.8.4. </a:t>
            </a:r>
          </a:p>
          <a:p>
            <a:endParaRPr lang="en-US" b="1" dirty="0"/>
          </a:p>
          <a:p>
            <a:r>
              <a:rPr lang="en-US" b="1" dirty="0"/>
              <a:t>Answer key</a:t>
            </a:r>
            <a:r>
              <a:rPr lang="en-US" b="1" baseline="0" dirty="0"/>
              <a:t>:</a:t>
            </a:r>
            <a:r>
              <a:rPr lang="en-US" b="0" baseline="0" dirty="0"/>
              <a:t> D</a:t>
            </a:r>
          </a:p>
          <a:p>
            <a:endParaRPr lang="en-US" b="0" baseline="0" dirty="0"/>
          </a:p>
          <a:p>
            <a:r>
              <a:rPr lang="en-US" b="1" baseline="0" dirty="0"/>
              <a:t>Does this item align to the expectations of the grade 8 standard? </a:t>
            </a:r>
            <a:r>
              <a:rPr lang="en-US" b="0" baseline="0" dirty="0"/>
              <a:t>No. </a:t>
            </a:r>
            <a:r>
              <a:rPr lang="en-US" dirty="0"/>
              <a:t>As discussed</a:t>
            </a:r>
            <a:r>
              <a:rPr lang="en-US" baseline="0" dirty="0"/>
              <a:t> on the previous slide, the key element of the first part of Standard 4 is to challenge students to determine the meaning of words or phrases in context. In this item, students are directed back to the paragraph itself to look for clues to the meaning of the target word. The problem, however, is that there is not sufficient context for students to determine what, </a:t>
            </a:r>
            <a:r>
              <a:rPr lang="en-US" i="0" baseline="0" dirty="0"/>
              <a:t>exactly, an “alibi” is. In fact, based on the lack of specific context, students may be drawn to answer B, as it is equally plausible given the available content. Ultimately, the only way that a student could answer this question is if they had prior knowledge of the meaning of the word “alibi.” </a:t>
            </a:r>
          </a:p>
          <a:p>
            <a:endParaRPr lang="en-US" i="0" baseline="0" dirty="0"/>
          </a:p>
          <a:p>
            <a:r>
              <a:rPr lang="en-US" i="0" baseline="0" dirty="0"/>
              <a:t>It is important to point out that “alibi” is a domain specific word, so it would not be appropriate to assess in a literary text, while it is appropriate in informational texts. This target word would be appropriate for assessment if there were stronger context surrounding it. </a:t>
            </a:r>
            <a:endParaRPr lang="en-US" dirty="0"/>
          </a:p>
          <a:p>
            <a:endParaRPr lang="en-US" b="0"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47</a:t>
            </a:fld>
            <a:endParaRPr lang="en-US" dirty="0"/>
          </a:p>
        </p:txBody>
      </p:sp>
    </p:spTree>
    <p:extLst>
      <p:ext uri="{BB962C8B-B14F-4D97-AF65-F5344CB8AC3E}">
        <p14:creationId xmlns:p14="http://schemas.microsoft.com/office/powerpoint/2010/main" val="1271489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Here’s</a:t>
            </a:r>
            <a:r>
              <a:rPr lang="en-US" baseline="0" dirty="0"/>
              <a:t> a second item proposed for RI.8.4. </a:t>
            </a:r>
          </a:p>
          <a:p>
            <a:endParaRPr lang="en-US" b="1" baseline="0" dirty="0"/>
          </a:p>
          <a:p>
            <a:r>
              <a:rPr lang="en-US" b="1" dirty="0"/>
              <a:t>Answer key</a:t>
            </a:r>
            <a:r>
              <a:rPr lang="en-US" b="1" baseline="0" dirty="0"/>
              <a:t>: </a:t>
            </a:r>
            <a:r>
              <a:rPr lang="en-US" baseline="0" dirty="0"/>
              <a:t>A</a:t>
            </a:r>
          </a:p>
          <a:p>
            <a:endParaRPr lang="en-US" dirty="0"/>
          </a:p>
          <a:p>
            <a:r>
              <a:rPr lang="en-US" b="1" baseline="0" dirty="0"/>
              <a:t>Does this item align to the specifics of the grade 8 standard? </a:t>
            </a:r>
            <a:r>
              <a:rPr lang="en-US" baseline="0" dirty="0"/>
              <a:t>Yes, this item is well-aligned to the specifics of RI.8.4. In this item, students have sufficient context in paragraph 2 to determine the meaning of the target word. Close reading of paragraph two shows that there is plenty of context for students to determine the meaning of elimination. Notice that the item also asks for a specific type of meaning: the technical meaning. Students are not just thinking about what “eliminate” means, they are thinking about the specific, scientific meaning that the word has in this context. The answer choices give students various phrases that are close to the definition of elimination, and students must choose the phrase that shows the technical meaning of the phrase in this exact context. Because the item requires students use the text to make their inference, it also aligns to RI.8.1.</a:t>
            </a:r>
          </a:p>
          <a:p>
            <a:endParaRPr lang="en-US" baseline="0" dirty="0"/>
          </a:p>
          <a:p>
            <a:r>
              <a:rPr lang="en-US" b="1" baseline="0" dirty="0"/>
              <a:t>Does this item require close reading? </a:t>
            </a:r>
            <a:r>
              <a:rPr lang="en-US" baseline="0" dirty="0"/>
              <a:t>Yes, students must carefully attend to the text and use context to determine how elimination is used in this specific example. </a:t>
            </a:r>
          </a:p>
          <a:p>
            <a:endParaRPr lang="en-US" b="1" baseline="0" dirty="0"/>
          </a:p>
          <a:p>
            <a:r>
              <a:rPr lang="en-US" b="1" baseline="0" dirty="0"/>
              <a:t>Does this item focus on central ideas and important particulars of the text? </a:t>
            </a:r>
            <a:r>
              <a:rPr lang="en-US" baseline="0" dirty="0"/>
              <a:t>Yes, the elimination is an important step in the digestive process, which is the focus of the text. Understanding the meaning of this word helps students build understanding of the text. </a:t>
            </a:r>
          </a:p>
          <a:p>
            <a:endParaRPr lang="en-US" baseline="0" dirty="0"/>
          </a:p>
          <a:p>
            <a:r>
              <a:rPr lang="en-US" b="1" baseline="0" dirty="0"/>
              <a:t>Does this item require use of evidence? </a:t>
            </a:r>
            <a:r>
              <a:rPr lang="en-US" baseline="0" dirty="0"/>
              <a:t>Yes, while students are not asked to select direct textual evidence, they use details/context from the text to infer meaning of the target word. </a:t>
            </a:r>
            <a:endParaRPr lang="en-US" dirty="0"/>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48</a:t>
            </a:fld>
            <a:endParaRPr lang="en-US" dirty="0"/>
          </a:p>
        </p:txBody>
      </p:sp>
    </p:spTree>
    <p:extLst>
      <p:ext uri="{BB962C8B-B14F-4D97-AF65-F5344CB8AC3E}">
        <p14:creationId xmlns:p14="http://schemas.microsoft.com/office/powerpoint/2010/main" val="26433253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 final item written to address RI.8.4.</a:t>
            </a:r>
          </a:p>
          <a:p>
            <a:endParaRPr lang="en-US" dirty="0"/>
          </a:p>
          <a:p>
            <a:r>
              <a:rPr lang="en-US" b="1" dirty="0"/>
              <a:t>Answer key: </a:t>
            </a:r>
            <a:r>
              <a:rPr lang="en-US" dirty="0"/>
              <a:t>B</a:t>
            </a:r>
          </a:p>
          <a:p>
            <a:endParaRPr lang="en-US" dirty="0"/>
          </a:p>
          <a:p>
            <a:r>
              <a:rPr lang="en-US" b="1" dirty="0"/>
              <a:t>Does this item align</a:t>
            </a:r>
            <a:r>
              <a:rPr lang="en-US" b="1" baseline="0" dirty="0"/>
              <a:t> to the specifics of the standards? </a:t>
            </a:r>
            <a:r>
              <a:rPr lang="en-US" baseline="0" dirty="0"/>
              <a:t>Yes, this item is well-aligned to the specifics of </a:t>
            </a:r>
            <a:r>
              <a:rPr lang="en-US" dirty="0"/>
              <a:t>RI.8.4</a:t>
            </a:r>
            <a:r>
              <a:rPr lang="en-US" baseline="0" dirty="0"/>
              <a:t>. </a:t>
            </a:r>
            <a:r>
              <a:rPr lang="en-US" dirty="0"/>
              <a:t>This is a</a:t>
            </a:r>
            <a:r>
              <a:rPr lang="en-US" baseline="0" dirty="0"/>
              <a:t> perfect example of how figurative language can be assessed using informational texts, and it also demonstrates an item that hits the second part of the standard, asking about the impact of word choice on meaning. Here, students are asked to analyze a specific phrase and explain its impact. They cannot determine the correct answer, however, if they do not understand that the phrase is describing the appearance of the wasp house. Students must go back to paragraph 2 (as they are directed to do in the stem) and use the context to determine the meaning of the phrase. From there, they can make an inference about the impact of the meaning on the text as a whole. </a:t>
            </a:r>
          </a:p>
          <a:p>
            <a:endParaRPr lang="en-US" baseline="0" dirty="0"/>
          </a:p>
          <a:p>
            <a:r>
              <a:rPr lang="en-US" b="1" baseline="0" dirty="0"/>
              <a:t>Does this item require close reading? </a:t>
            </a:r>
            <a:r>
              <a:rPr lang="en-US" baseline="0" dirty="0"/>
              <a:t>Yes, students must carefully attend to the details of paragraph 2, specifically words like “bottom was a little ragged,” and “its shape” etc., to determine how the phrase contributes to overall meaning. </a:t>
            </a:r>
          </a:p>
          <a:p>
            <a:endParaRPr lang="en-US" b="1" baseline="0" dirty="0"/>
          </a:p>
          <a:p>
            <a:r>
              <a:rPr lang="en-US" b="1" baseline="0" dirty="0"/>
              <a:t>Does this item focus on central ideas and important particulars of the text? </a:t>
            </a:r>
            <a:r>
              <a:rPr lang="en-US" baseline="0" dirty="0"/>
              <a:t>Yes, the text is about the beauty in a specific natural object, the wasp nest, so it is important for students to explain how figurative language contributes to that meaning. </a:t>
            </a:r>
          </a:p>
          <a:p>
            <a:endParaRPr lang="en-US" baseline="0" dirty="0"/>
          </a:p>
          <a:p>
            <a:r>
              <a:rPr lang="en-US" b="1" baseline="0" dirty="0"/>
              <a:t>Does this item require use of evidence? </a:t>
            </a:r>
            <a:r>
              <a:rPr lang="en-US" baseline="0" dirty="0"/>
              <a:t>Yes, while students are not asked to select direct textual evidence, they use details from the text to infer meaning. </a:t>
            </a:r>
            <a:endParaRPr lang="en-US" dirty="0"/>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49</a:t>
            </a:fld>
            <a:endParaRPr lang="en-US" dirty="0"/>
          </a:p>
        </p:txBody>
      </p:sp>
    </p:spTree>
    <p:extLst>
      <p:ext uri="{BB962C8B-B14F-4D97-AF65-F5344CB8AC3E}">
        <p14:creationId xmlns:p14="http://schemas.microsoft.com/office/powerpoint/2010/main" val="38622635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standards for teaching and assessing reading have traditionally included structure, Anchor Standard 5 includes an unusual dimension that illustrates the increased rigor at the heart of the standards. Standard 5 does not just ask that students “analyze the structure” of a given text but also that they account for “how specific sentences, paragraphs, and larger portions of the text relate to each other and the whole.” The standard moves students beyond merely identifying structural features of a text to analyzing how sentences connect to other sentences, paragraphs to other paragraphs, and chapters cohere into a whole. Understanding how each part of a specific text fits together leads to a deep grasp of how those parts work together to form a whole, individual text for a specific purpose. One of the most central questions one can ask about a text that goes to the heart of reading comprehension is “what is the role of this sentence, paragraph, or section of the text—how does it advance or develop its meaning or purpose?” As all texts have a structural backbone, asking questions about text structure can equally serve to illuminate a </a:t>
            </a:r>
            <a:r>
              <a:rPr lang="en-US" sz="1200" b="0" kern="1200" dirty="0">
                <a:solidFill>
                  <a:schemeClr val="tx1"/>
                </a:solidFill>
                <a:effectLst/>
                <a:latin typeface="+mn-lt"/>
                <a:ea typeface="+mn-ea"/>
                <a:cs typeface="+mn-cs"/>
              </a:rPr>
              <a:t>story, poem, or</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play</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a:p>
            <a:endParaRPr lang="en-US" baseline="0" dirty="0"/>
          </a:p>
          <a:p>
            <a:r>
              <a:rPr lang="en-US" baseline="0" dirty="0"/>
              <a:t>At grade 8, students should consider the structure of specific paragraphs. As is noted above, it is not about labeling the structure of the paragraph, instead, students should consider how the paragraph, or specific sentences and details develop and refine key ideas. Students should consider the paragraphs and sentences that have a specific role or purpose in developing the author’s ideas. Note the phrase “key concept”</a:t>
            </a:r>
            <a:r>
              <a:rPr lang="en-US" sz="1200" kern="1200" dirty="0">
                <a:solidFill>
                  <a:schemeClr val="tx1"/>
                </a:solidFill>
                <a:effectLst/>
                <a:latin typeface="+mn-lt"/>
                <a:ea typeface="+mn-ea"/>
                <a:cs typeface="+mn-cs"/>
              </a:rPr>
              <a:t> —</a:t>
            </a:r>
            <a:r>
              <a:rPr lang="en-US" baseline="0" dirty="0"/>
              <a:t>students should consider important ideas from the text, not the superficial details.  </a:t>
            </a:r>
          </a:p>
          <a:p>
            <a:endParaRPr lang="en-US" baseline="0" dirty="0"/>
          </a:p>
          <a:p>
            <a:r>
              <a:rPr lang="en-US"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50</a:t>
            </a:fld>
            <a:endParaRPr lang="en-US" dirty="0"/>
          </a:p>
        </p:txBody>
      </p:sp>
    </p:spTree>
    <p:extLst>
      <p:ext uri="{BB962C8B-B14F-4D97-AF65-F5344CB8AC3E}">
        <p14:creationId xmlns:p14="http://schemas.microsoft.com/office/powerpoint/2010/main" val="30792463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an item written</a:t>
            </a:r>
            <a:r>
              <a:rPr lang="en-US" baseline="0" dirty="0"/>
              <a:t> to RI.8.5.</a:t>
            </a:r>
          </a:p>
          <a:p>
            <a:endParaRPr lang="en-US" baseline="0" dirty="0"/>
          </a:p>
          <a:p>
            <a:r>
              <a:rPr lang="en-US" b="1" dirty="0"/>
              <a:t>Answer key:</a:t>
            </a:r>
            <a:r>
              <a:rPr lang="en-US" b="1" baseline="0" dirty="0"/>
              <a:t> </a:t>
            </a:r>
            <a:r>
              <a:rPr lang="en-US" baseline="0" dirty="0"/>
              <a:t>B</a:t>
            </a:r>
          </a:p>
          <a:p>
            <a:endParaRPr lang="en-US" baseline="0" dirty="0"/>
          </a:p>
          <a:p>
            <a:r>
              <a:rPr lang="en-US" b="1" dirty="0"/>
              <a:t>Does this item align to the specifics of the grade 8 standard? </a:t>
            </a:r>
            <a:r>
              <a:rPr lang="en-US" baseline="0" dirty="0"/>
              <a:t>No, this item is not aligned to the specifics of RI.8.5. While this item does ask about a specific paragraph of the text, it does not get to the specifics of the standard at grade 8. This grade 8 standard asks for detailed analysis of specific paragraphs, but there is not analysis occurring in the item above; instead, it is simple labeling. While there is certainly nothing wrong with students knowing the different text structures, the grade 8 standard drives students to think deeper about the relationship between paragraphs and sentences and the development of important concepts in a 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Further, there is no thought to a specific sentence or paragraph’s role in refining a specific concept from the text. Finally, remembering that Standard 1 underlies all other standards, where does this item ask for the use of textual evidence?  It doesn’t. Therefore, the item does not align to the Standards.</a:t>
            </a:r>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51</a:t>
            </a:fld>
            <a:endParaRPr lang="en-US" dirty="0"/>
          </a:p>
        </p:txBody>
      </p:sp>
    </p:spTree>
    <p:extLst>
      <p:ext uri="{BB962C8B-B14F-4D97-AF65-F5344CB8AC3E}">
        <p14:creationId xmlns:p14="http://schemas.microsoft.com/office/powerpoint/2010/main" val="302628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a:t>Let’s take a closer look at the Reading Standards for Literary Texts for Grade 8. For each standard, we will first present a</a:t>
            </a:r>
            <a:r>
              <a:rPr lang="en-US" strike="noStrike" baseline="0" dirty="0"/>
              <a:t>n example of an item that does NOT match the standard.  Then we will follow up with an item that does match the standard so you can see the differences. </a:t>
            </a:r>
            <a:endParaRPr lang="en-US" strike="noStrike" dirty="0"/>
          </a:p>
          <a:p>
            <a:endParaRPr lang="en-US" strike="noStrike" dirty="0"/>
          </a:p>
          <a:p>
            <a:r>
              <a:rPr lang="en-US" strike="noStrike" dirty="0"/>
              <a:t>Note:  You’ll see in the examples</a:t>
            </a:r>
            <a:r>
              <a:rPr lang="en-US" strike="noStrike" baseline="0" dirty="0"/>
              <a:t> that textual evidence includes the use of direct textual evidence (i.e., sentences from the text), as well as indirect evidence (i.e., paraphrasing of evidence in the text or inferences based on the text). </a:t>
            </a:r>
            <a:endParaRPr lang="en-US" strike="noStrike" dirty="0"/>
          </a:p>
        </p:txBody>
      </p:sp>
      <p:sp>
        <p:nvSpPr>
          <p:cNvPr id="4" name="Slide Number Placeholder 3"/>
          <p:cNvSpPr>
            <a:spLocks noGrp="1"/>
          </p:cNvSpPr>
          <p:nvPr>
            <p:ph type="sldNum" sz="quarter" idx="10"/>
          </p:nvPr>
        </p:nvSpPr>
        <p:spPr/>
        <p:txBody>
          <a:bodyPr/>
          <a:lstStyle/>
          <a:p>
            <a:fld id="{D2A8CB79-26D9-47B3-A269-5F23059CE682}" type="slidenum">
              <a:rPr lang="en-US" smtClean="0"/>
              <a:t>5</a:t>
            </a:fld>
            <a:endParaRPr lang="en-US" dirty="0"/>
          </a:p>
        </p:txBody>
      </p:sp>
    </p:spTree>
    <p:extLst>
      <p:ext uri="{BB962C8B-B14F-4D97-AF65-F5344CB8AC3E}">
        <p14:creationId xmlns:p14="http://schemas.microsoft.com/office/powerpoint/2010/main" val="263791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here’s another item written to RI.8.5.</a:t>
            </a:r>
          </a:p>
          <a:p>
            <a:endParaRPr lang="en-US" baseline="0" dirty="0"/>
          </a:p>
          <a:p>
            <a:r>
              <a:rPr lang="en-US" b="1" baseline="0" dirty="0"/>
              <a:t>Answer key: </a:t>
            </a:r>
            <a:r>
              <a:rPr lang="en-US" baseline="0" dirty="0"/>
              <a:t>B</a:t>
            </a:r>
          </a:p>
          <a:p>
            <a:endParaRPr lang="en-US" baseline="0" dirty="0"/>
          </a:p>
          <a:p>
            <a:r>
              <a:rPr lang="en-US" b="1" dirty="0"/>
              <a:t>Does this item align</a:t>
            </a:r>
            <a:r>
              <a:rPr lang="en-US" b="1" baseline="0" dirty="0"/>
              <a:t> to the specifics of the grade 8 standard? </a:t>
            </a:r>
            <a:r>
              <a:rPr lang="en-US" baseline="0" dirty="0"/>
              <a:t>Yes, this item is aligned to the specifics of RI.8.5. </a:t>
            </a:r>
            <a:r>
              <a:rPr lang="en-US" dirty="0"/>
              <a:t>T</a:t>
            </a:r>
            <a:r>
              <a:rPr lang="en-US" baseline="0" dirty="0"/>
              <a:t>his item points students to specific sentences within the text, and then asks to consider the role these sentences play in the text as a whole. The answer options all discuss the sentences in relationship to a key concept from </a:t>
            </a:r>
            <a:r>
              <a:rPr lang="en-US" i="1" baseline="0" dirty="0"/>
              <a:t>Forensic Science</a:t>
            </a:r>
            <a:r>
              <a:rPr lang="en-US" i="0" baseline="0" dirty="0"/>
              <a:t>, the importance of forensic evidence in solving crimes. In addition, the item is implicitly aligned to Standard 1. While </a:t>
            </a:r>
            <a:r>
              <a:rPr lang="en-US" i="1" baseline="0" dirty="0"/>
              <a:t>direct</a:t>
            </a:r>
            <a:r>
              <a:rPr lang="en-US" i="0" baseline="0" dirty="0"/>
              <a:t> textual evidence is not required, it is an inherent part of the inference students make to select B as the correct answer. </a:t>
            </a:r>
          </a:p>
          <a:p>
            <a:endParaRPr lang="en-US" i="0" baseline="0" dirty="0"/>
          </a:p>
          <a:p>
            <a:r>
              <a:rPr lang="en-US" b="1" baseline="0" dirty="0"/>
              <a:t>Does this item require close reading? </a:t>
            </a:r>
            <a:r>
              <a:rPr lang="en-US" baseline="0" dirty="0"/>
              <a:t>Yes, students are asked how a specific set of sentences contributes to overall meaning. They must carefully read both the target sentence and the entire text to determine the relationship between the ideas in the one sentence and the overall ideas. </a:t>
            </a:r>
          </a:p>
          <a:p>
            <a:endParaRPr lang="en-US" b="1" baseline="0" dirty="0"/>
          </a:p>
          <a:p>
            <a:r>
              <a:rPr lang="en-US" b="1" baseline="0" dirty="0"/>
              <a:t>Does this item focus on central ideas and important particulars of the text? </a:t>
            </a:r>
            <a:r>
              <a:rPr lang="en-US" baseline="0" dirty="0"/>
              <a:t>Yes, the text is about the role of evidence, and the targeted sentences give many examples of the ways evidence can be used. The targeted sentences play an important role in developing the central idea of the passage, so it is important that students consider them carefully. </a:t>
            </a:r>
          </a:p>
          <a:p>
            <a:endParaRPr lang="en-US" baseline="0" dirty="0"/>
          </a:p>
          <a:p>
            <a:r>
              <a:rPr lang="en-US" b="1" baseline="0" dirty="0"/>
              <a:t>Does this item require use of evidence? </a:t>
            </a:r>
            <a:r>
              <a:rPr lang="en-US" b="0" baseline="0" dirty="0"/>
              <a:t>Yes, </a:t>
            </a:r>
            <a:r>
              <a:rPr lang="en-US" baseline="0" dirty="0"/>
              <a:t>while students are not asked to select direct textual evidence, they use details from the text to infer meaning. </a:t>
            </a:r>
            <a:endParaRPr lang="en-US" dirty="0"/>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52</a:t>
            </a:fld>
            <a:endParaRPr lang="en-US" dirty="0"/>
          </a:p>
        </p:txBody>
      </p:sp>
    </p:spTree>
    <p:extLst>
      <p:ext uri="{BB962C8B-B14F-4D97-AF65-F5344CB8AC3E}">
        <p14:creationId xmlns:p14="http://schemas.microsoft.com/office/powerpoint/2010/main" val="40793349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Looking at</a:t>
            </a:r>
            <a:r>
              <a:rPr lang="en-US" sz="1200" kern="1200" baseline="0" dirty="0">
                <a:solidFill>
                  <a:schemeClr val="tx1"/>
                </a:solidFill>
                <a:effectLst/>
                <a:latin typeface="+mn-lt"/>
                <a:ea typeface="+mn-ea"/>
                <a:cs typeface="+mn-cs"/>
              </a:rPr>
              <a:t> Standard 6 across the grade levels, one would see a common thread of perspective and/or point of view</a:t>
            </a:r>
            <a:r>
              <a:rPr lang="en-US" sz="1200" kern="1200" dirty="0">
                <a:solidFill>
                  <a:schemeClr val="tx1"/>
                </a:solidFill>
                <a:effectLst/>
                <a:latin typeface="+mn-lt"/>
                <a:ea typeface="+mn-ea"/>
                <a:cs typeface="+mn-cs"/>
              </a:rPr>
              <a:t>. What unites the standard across all grade levels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conviction expressed in Standard 6 that grasping the point of view or purpose is essential to grasping how the “content and style” of the text emerge. Indeed, the anchor standard makes clear that in all of these cases it is not enough to </a:t>
            </a:r>
            <a:r>
              <a:rPr lang="en-US" sz="1200" i="1" kern="1200" dirty="0">
                <a:solidFill>
                  <a:schemeClr val="tx1"/>
                </a:solidFill>
                <a:effectLst/>
                <a:latin typeface="+mn-lt"/>
                <a:ea typeface="+mn-ea"/>
                <a:cs typeface="+mn-cs"/>
              </a:rPr>
              <a:t>identify</a:t>
            </a:r>
            <a:r>
              <a:rPr lang="en-US" sz="1200" kern="1200" dirty="0">
                <a:solidFill>
                  <a:schemeClr val="tx1"/>
                </a:solidFill>
                <a:effectLst/>
                <a:latin typeface="+mn-lt"/>
                <a:ea typeface="+mn-ea"/>
                <a:cs typeface="+mn-cs"/>
              </a:rPr>
              <a:t> the purpose or point of view; the standard asks students to move beyond the mere labeling of a text to assessing the impact of point of view and purpose on how readers perceive and grasp the meaning. Standard 6 provides an excellent example of how reading closely goes beyond looking for what is directly stated.  </a:t>
            </a:r>
          </a:p>
          <a:p>
            <a:endParaRPr lang="en-US" dirty="0"/>
          </a:p>
          <a:p>
            <a:r>
              <a:rPr lang="en-US" dirty="0"/>
              <a:t>RI.8.6</a:t>
            </a:r>
            <a:r>
              <a:rPr lang="en-US" baseline="0" dirty="0"/>
              <a:t> is another standard where the word “and” plays an important role. Students cannot simply identify the author’s point of view or purpose, they must dig deeper into the text to analyze how the author responds to viewpoints that do not match his own. This standard is all about the claims and arguments the author makes and how he strengthens and develops those claims. The type of text presented to students is incredibly important, as students cannot analyze how the author responds to conflicting evidence/viewpoints if the author does not present them. </a:t>
            </a:r>
          </a:p>
          <a:p>
            <a:endParaRPr lang="en-US" baseline="0" dirty="0"/>
          </a:p>
          <a:p>
            <a:r>
              <a:rPr lang="en-US" baseline="0" dirty="0"/>
              <a:t>The next few slides will look at examples of items that are supposed to align to this standard. We will review the items closely and discuss whether or not we think they do.</a:t>
            </a:r>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53</a:t>
            </a:fld>
            <a:endParaRPr lang="en-US" dirty="0"/>
          </a:p>
        </p:txBody>
      </p:sp>
    </p:spTree>
    <p:extLst>
      <p:ext uri="{BB962C8B-B14F-4D97-AF65-F5344CB8AC3E}">
        <p14:creationId xmlns:p14="http://schemas.microsoft.com/office/powerpoint/2010/main" val="37243261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this item written to address RI.8.6.</a:t>
            </a:r>
            <a:r>
              <a:rPr lang="en-US" baseline="0" dirty="0"/>
              <a:t> </a:t>
            </a:r>
          </a:p>
          <a:p>
            <a:endParaRPr lang="en-US" baseline="0" dirty="0"/>
          </a:p>
          <a:p>
            <a:r>
              <a:rPr lang="en-US" b="1" dirty="0"/>
              <a:t>Answer Key:</a:t>
            </a:r>
            <a:r>
              <a:rPr lang="en-US" b="1" baseline="0" dirty="0"/>
              <a:t> </a:t>
            </a:r>
            <a:r>
              <a:rPr lang="en-US" baseline="0" dirty="0"/>
              <a:t>C</a:t>
            </a:r>
          </a:p>
          <a:p>
            <a:endParaRPr lang="en-US" baseline="0" dirty="0"/>
          </a:p>
          <a:p>
            <a:r>
              <a:rPr lang="en-US" b="1" dirty="0"/>
              <a:t>Does this item align to the specifics</a:t>
            </a:r>
            <a:r>
              <a:rPr lang="en-US" b="1" baseline="0" dirty="0"/>
              <a:t> of the grade 8 standard? </a:t>
            </a:r>
            <a:r>
              <a:rPr lang="en-US" b="0" baseline="0" dirty="0"/>
              <a:t>No, this item is not well aligned to the specifics of </a:t>
            </a:r>
            <a:r>
              <a:rPr lang="en-US" dirty="0"/>
              <a:t>RI.8.6</a:t>
            </a:r>
            <a:r>
              <a:rPr lang="en-US" b="0" baseline="0" dirty="0"/>
              <a:t>. </a:t>
            </a:r>
            <a:r>
              <a:rPr lang="en-US" baseline="0" dirty="0"/>
              <a:t>This item does not get to the specifics of the standard. While students are asked to determine purpose, the item misses everything that comes after the “and,” in which students analyze how the author acknowledges/responds to conflicting viewpoints. This is an example of an item forced into a text where the text does not actually support its use. The author of the forensic science passage does not respond to multiple viewpoints about forensic evidence or its usefulness, so this passage cannot support items to this standard. </a:t>
            </a:r>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54</a:t>
            </a:fld>
            <a:endParaRPr lang="en-US" dirty="0"/>
          </a:p>
        </p:txBody>
      </p:sp>
    </p:spTree>
    <p:extLst>
      <p:ext uri="{BB962C8B-B14F-4D97-AF65-F5344CB8AC3E}">
        <p14:creationId xmlns:p14="http://schemas.microsoft.com/office/powerpoint/2010/main" val="24824457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here’s a second item written to RI.8.6. </a:t>
            </a:r>
          </a:p>
          <a:p>
            <a:endParaRPr lang="en-US" baseline="0" dirty="0"/>
          </a:p>
          <a:p>
            <a:r>
              <a:rPr lang="en-US" b="1" dirty="0"/>
              <a:t>Answer Key</a:t>
            </a:r>
            <a:r>
              <a:rPr lang="en-US" b="1" baseline="0" dirty="0"/>
              <a:t>: </a:t>
            </a:r>
            <a:r>
              <a:rPr lang="en-US" b="0" baseline="0" dirty="0"/>
              <a:t>Part A: A; Part B: B</a:t>
            </a:r>
          </a:p>
          <a:p>
            <a:endParaRPr lang="en-US" baseline="0" dirty="0"/>
          </a:p>
          <a:p>
            <a:r>
              <a:rPr lang="en-US" b="1" dirty="0"/>
              <a:t>Does this item align to the specifics of the grade 8 standard?</a:t>
            </a:r>
            <a:r>
              <a:rPr lang="en-US" b="1" baseline="0" dirty="0"/>
              <a:t> </a:t>
            </a:r>
            <a:r>
              <a:rPr lang="en-US" baseline="0" dirty="0"/>
              <a:t>Yes, this item is aligned to the specifics of </a:t>
            </a:r>
            <a:r>
              <a:rPr lang="en-US" dirty="0"/>
              <a:t>RI.8.6</a:t>
            </a:r>
            <a:r>
              <a:rPr lang="en-US" baseline="0" dirty="0"/>
              <a:t>. This item asks students to consider how the author develops his perspective regarding the study. Though they are not explicitly asked to state the author’s point of view, they inherently determine that the author understands the value of the study in order to be able to pick up on how the perspective is developed. They must discern that one of the key parts of the author’s argument is his understanding that there is skepticism of these claims. In noting this skepticism, he is able to explain the further review of the results that has occurred, thus strengthening his overall argument. In other words, the author states and responds to a counter-claim. Additionally, because students rely on the text to make their inference in Part A, and use textual details in Part B, the item is aligned to RI.8.1. </a:t>
            </a:r>
          </a:p>
          <a:p>
            <a:endParaRPr lang="en-US" b="1" baseline="0" dirty="0"/>
          </a:p>
          <a:p>
            <a:r>
              <a:rPr lang="en-US" b="1" baseline="0" dirty="0"/>
              <a:t>Does this item require close reading? </a:t>
            </a:r>
            <a:r>
              <a:rPr lang="en-US" baseline="0" dirty="0"/>
              <a:t>Yes, students must carefully attend to the details of the text to understand that the author views the results of the study favorably. Additionally, they must carefully read paragraph 5 to understand that it is a key point in the author’s argument, it is the place where he acknowledges and responds to counter-claims. </a:t>
            </a:r>
          </a:p>
          <a:p>
            <a:endParaRPr lang="en-US" b="1" baseline="0" dirty="0"/>
          </a:p>
          <a:p>
            <a:r>
              <a:rPr lang="en-US" b="1" baseline="0" dirty="0"/>
              <a:t>Does this item focus on central ideas and important particulars of the text? </a:t>
            </a:r>
            <a:r>
              <a:rPr lang="en-US" baseline="0" dirty="0"/>
              <a:t>Yes, the author’s key argument is the explanation of the results of the Sesame Street study. The author reports on the study in a favorable way, as is evidenced by his response to the counter-claim in paragraph 5. So, the item focuses on the central idea of the text, including how it develops.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use of evidence? </a:t>
            </a:r>
            <a:r>
              <a:rPr lang="en-US" b="0" baseline="0" dirty="0"/>
              <a:t>Yes, </a:t>
            </a:r>
            <a:r>
              <a:rPr lang="en-US" baseline="0" dirty="0"/>
              <a:t>in Part A, students rely on the text to make their inference about the development of the author’s point of view, and in Part B, students select direct textual evidence to support their answer to Part A. </a:t>
            </a:r>
            <a:endParaRPr lang="en-US" dirty="0"/>
          </a:p>
          <a:p>
            <a:endParaRPr lang="en-US"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55</a:t>
            </a:fld>
            <a:endParaRPr lang="en-US" dirty="0"/>
          </a:p>
        </p:txBody>
      </p:sp>
    </p:spTree>
    <p:extLst>
      <p:ext uri="{BB962C8B-B14F-4D97-AF65-F5344CB8AC3E}">
        <p14:creationId xmlns:p14="http://schemas.microsoft.com/office/powerpoint/2010/main" val="26818616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Anchor Standard 7 stretches the range of readers to consider a more diverse array of how ideas and evidence can be presented and understood. Many otherwise strong readers tend to “skip” the charts, graphs, equations they find in texts and find refuge in the words. Standard 7 makes clear that college and career ready literacy requires that students immerse themselves in the demands of mixed texts, in which words are only one source of knowledge. This standard also highlights the transformation of research in the digital age, and makes clear that college and career ready literacy requires being an analyst of evidence from diverse sources and formats. </a:t>
            </a:r>
          </a:p>
          <a:p>
            <a:endParaRPr lang="en-US" baseline="0" dirty="0"/>
          </a:p>
          <a:p>
            <a:r>
              <a:rPr lang="en-US" baseline="0" dirty="0"/>
              <a:t>As with other grades, in grade 8, the key with this standard is that it does not ask for simple comparison of the different texts. Students should not simply be asked to show what information is similar or different between the texts. Instead, students should be looking deeply and carefully analyzing each source to understand the specific advantages and disadvantages of using the two specific formats presented. This is not a place for generic items, “Why is the video better/worse than the text?” with answers like “because you can see what the author is talking about,” but instead, items written to this standard must remain text specific and require students to analyze and evaluate each text and its relationship to the content presented. Additionally, multiple texts must be used. Items cannot simply ask students why a video is a better way to present information, the element of analysis of two (or more) texts must be present. </a:t>
            </a:r>
          </a:p>
          <a:p>
            <a:endParaRPr lang="en-US" baseline="0" dirty="0"/>
          </a:p>
          <a:p>
            <a:r>
              <a:rPr lang="en-US"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56</a:t>
            </a:fld>
            <a:endParaRPr lang="en-US" dirty="0"/>
          </a:p>
        </p:txBody>
      </p:sp>
    </p:spTree>
    <p:extLst>
      <p:ext uri="{BB962C8B-B14F-4D97-AF65-F5344CB8AC3E}">
        <p14:creationId xmlns:p14="http://schemas.microsoft.com/office/powerpoint/2010/main" val="1679413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item that was written to address RI.8.7.</a:t>
            </a:r>
            <a:r>
              <a:rPr lang="en-US" baseline="0" dirty="0"/>
              <a:t> </a:t>
            </a:r>
          </a:p>
          <a:p>
            <a:endParaRPr lang="en-US" baseline="0" dirty="0"/>
          </a:p>
          <a:p>
            <a:r>
              <a:rPr lang="en-US" b="1" dirty="0"/>
              <a:t>Answer Key: </a:t>
            </a:r>
            <a:r>
              <a:rPr lang="en-US" b="0" dirty="0"/>
              <a:t>B</a:t>
            </a:r>
            <a:endParaRPr lang="en-US" dirty="0"/>
          </a:p>
          <a:p>
            <a:endParaRPr lang="en-US" b="1" dirty="0"/>
          </a:p>
          <a:p>
            <a:r>
              <a:rPr lang="en-US" b="1" baseline="0" dirty="0"/>
              <a:t>Does this item align to the specifics of the grade 8 standard? </a:t>
            </a:r>
            <a:r>
              <a:rPr lang="en-US" baseline="0" dirty="0"/>
              <a:t>No, this item is not well aligned to the specifics of </a:t>
            </a:r>
            <a:r>
              <a:rPr lang="en-US" dirty="0"/>
              <a:t>RI.8.7</a:t>
            </a:r>
            <a:r>
              <a:rPr lang="en-US" baseline="0" dirty="0"/>
              <a:t>. </a:t>
            </a:r>
            <a:r>
              <a:rPr lang="en-US" dirty="0"/>
              <a:t>While the item is text based and requires that students carefully attend to both texts to understand the information presented in each, ultimately, it does not align to the specifics of the grade 8 standard. That is because it is asking how one text builds upon another, not how the mediums used are advantageous or disadvantageous. The evaluation of</a:t>
            </a:r>
            <a:r>
              <a:rPr lang="en-US" baseline="0" dirty="0"/>
              <a:t> </a:t>
            </a:r>
            <a:r>
              <a:rPr lang="en-US" baseline="0" dirty="0">
                <a:solidFill>
                  <a:srgbClr val="FF6600"/>
                </a:solidFill>
              </a:rPr>
              <a:t>the </a:t>
            </a:r>
            <a:r>
              <a:rPr lang="en-US" baseline="0" dirty="0"/>
              <a:t>medium piece, the essential element of this standard, is not present. As such, this item does not align to the specifics of the grade 8 standard. </a:t>
            </a:r>
            <a:endParaRPr lang="en-US" dirty="0"/>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57</a:t>
            </a:fld>
            <a:endParaRPr lang="en-US" dirty="0"/>
          </a:p>
        </p:txBody>
      </p:sp>
    </p:spTree>
    <p:extLst>
      <p:ext uri="{BB962C8B-B14F-4D97-AF65-F5344CB8AC3E}">
        <p14:creationId xmlns:p14="http://schemas.microsoft.com/office/powerpoint/2010/main" val="42410380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Here’s an item written to RI.8.7.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a:t>
            </a:r>
            <a:r>
              <a:rPr lang="en-US" b="1" baseline="0" dirty="0"/>
              <a:t>: </a:t>
            </a:r>
            <a:r>
              <a:rPr lang="en-US" b="0" baseline="0" dirty="0"/>
              <a:t>[T</a:t>
            </a:r>
            <a:r>
              <a:rPr lang="en-US" baseline="0" dirty="0"/>
              <a:t>his item is meant to address alignment to standard only, so it is not accompanied by scoring information. A scoring rubric/top score response should accompany items being reviewed.]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1" dirty="0"/>
              <a:t>Does this item align to the specifics of the grade 8 standard? </a:t>
            </a:r>
            <a:r>
              <a:rPr lang="en-US" baseline="0" dirty="0"/>
              <a:t>Yes, this item is aligned to the specifics of RI.8.7. </a:t>
            </a:r>
            <a:r>
              <a:rPr lang="en-US" dirty="0"/>
              <a:t>In</a:t>
            </a:r>
            <a:r>
              <a:rPr lang="en-US" baseline="0" dirty="0"/>
              <a:t> this item, students are asked to look at each source for the reasons that each medium is advantageous or disadvantageous. The item uses some of the exact language from the standard, which helps it to remain tightly aligned to the goals of the standard. Further, detailed analysis of both texts is required to correctly answer the question, they must consider how the author of the text presents information, and how the film builds on their understanding of the topic. Finally, students are directed to provide specific details from each text to support their claims, so the item meets the requirements for RI.8.1. </a:t>
            </a:r>
          </a:p>
          <a:p>
            <a:endParaRPr lang="en-US" baseline="0" dirty="0"/>
          </a:p>
          <a:p>
            <a:r>
              <a:rPr lang="en-US" b="1" baseline="0" dirty="0"/>
              <a:t>Does this item require close reading? </a:t>
            </a:r>
            <a:r>
              <a:rPr lang="en-US" baseline="0" dirty="0"/>
              <a:t>Yes, students must carefully attend to both the text and the video to determine the advantages and disadvantages of each format to present specific information about “Sesame Street.” </a:t>
            </a:r>
          </a:p>
          <a:p>
            <a:endParaRPr lang="en-US" b="1" baseline="0" dirty="0"/>
          </a:p>
          <a:p>
            <a:r>
              <a:rPr lang="en-US" b="1" baseline="0" dirty="0"/>
              <a:t>Does this item focus on central ideas and important particulars of the text? </a:t>
            </a:r>
            <a:r>
              <a:rPr lang="en-US" baseline="0" dirty="0"/>
              <a:t>Yes, the item focuses student attention on the medium as it relates to the content, an important element to consider.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use of evidence? </a:t>
            </a:r>
            <a:r>
              <a:rPr lang="en-US" b="0" baseline="0" dirty="0"/>
              <a:t>Yes, </a:t>
            </a:r>
            <a:r>
              <a:rPr lang="en-US" baseline="0" dirty="0"/>
              <a:t>students are asked to use evidence from both the text and the video to support their answer.</a:t>
            </a:r>
            <a:endParaRPr lang="en-US" dirty="0"/>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58</a:t>
            </a:fld>
            <a:endParaRPr lang="en-US" dirty="0"/>
          </a:p>
        </p:txBody>
      </p:sp>
    </p:spTree>
    <p:extLst>
      <p:ext uri="{BB962C8B-B14F-4D97-AF65-F5344CB8AC3E}">
        <p14:creationId xmlns:p14="http://schemas.microsoft.com/office/powerpoint/2010/main" val="2283267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tandard 8 articulates the demand for rigorous precision that courses through the standards. By demanding that students understand the connections between sentences</a:t>
            </a:r>
            <a:r>
              <a:rPr lang="en-US" sz="1200" kern="1200" baseline="0" dirty="0">
                <a:solidFill>
                  <a:schemeClr val="tx1"/>
                </a:solidFill>
                <a:effectLst/>
                <a:latin typeface="+mn-lt"/>
                <a:ea typeface="+mn-ea"/>
                <a:cs typeface="+mn-cs"/>
              </a:rPr>
              <a:t> and paragraphs, the standard promotes deeper understanding of the relationships and support the author includes. </a:t>
            </a:r>
          </a:p>
          <a:p>
            <a:endParaRPr lang="en-US" baseline="0" dirty="0"/>
          </a:p>
          <a:p>
            <a:r>
              <a:rPr lang="en-US" baseline="0" dirty="0"/>
              <a:t>At grade 8, the standard demands that </a:t>
            </a:r>
            <a:r>
              <a:rPr lang="en-US" baseline="0" dirty="0">
                <a:solidFill>
                  <a:srgbClr val="FF6600"/>
                </a:solidFill>
              </a:rPr>
              <a:t>students </a:t>
            </a:r>
            <a:r>
              <a:rPr lang="en-US" baseline="0" dirty="0"/>
              <a:t>“delineate” the specific claims before moving on to evaluate them. In doing so, the standard imposes a thoughtful process for how students should approach the text. Careful analysis needed to precede interpretation and critique, allowing for students to first capture the precise meaning of the words on the page before they proceed to evaluate the merits of what is being said. </a:t>
            </a:r>
          </a:p>
          <a:p>
            <a:endParaRPr lang="en-US" baseline="0" dirty="0"/>
          </a:p>
          <a:p>
            <a:r>
              <a:rPr lang="en-US" baseline="0" dirty="0"/>
              <a:t>In addition to describing the argument and specific claims, students are directed to analyze the evidence provided in support of these claims. As part of their evaluation, students must read carefully to determine if evidence is both relevant and sufficient to support the claims the author presents.  </a:t>
            </a:r>
          </a:p>
          <a:p>
            <a:endParaRPr lang="en-US" baseline="0" dirty="0"/>
          </a:p>
          <a:p>
            <a:r>
              <a:rPr lang="en-US" baseline="0" dirty="0"/>
              <a:t>This is also one of the standards where there is a semi-colon, meaning that it can be met two different ways: first by delineating and evaluating the argument and specific claims, or, alternatively, by recognizing where irrelevant evidence is introduced. This second part of the standard again speaks to a specific type of text. Though it seems to be an obvious statement, if an item attempts to address the second part of the standard, it is essential that a text actually present irrelevant evidence to support an argument or claim. </a:t>
            </a:r>
          </a:p>
          <a:p>
            <a:endParaRPr lang="en-US" baseline="0" dirty="0"/>
          </a:p>
          <a:p>
            <a:r>
              <a:rPr lang="en-US" dirty="0"/>
              <a:t>The next few slides will look at examples of items that are supposed to align to this standard. We will review the items closely and discuss whether or not we think they do.</a:t>
            </a:r>
          </a:p>
        </p:txBody>
      </p:sp>
      <p:sp>
        <p:nvSpPr>
          <p:cNvPr id="4" name="Slide Number Placeholder 3"/>
          <p:cNvSpPr>
            <a:spLocks noGrp="1"/>
          </p:cNvSpPr>
          <p:nvPr>
            <p:ph type="sldNum" sz="quarter" idx="10"/>
          </p:nvPr>
        </p:nvSpPr>
        <p:spPr/>
        <p:txBody>
          <a:bodyPr/>
          <a:lstStyle/>
          <a:p>
            <a:fld id="{D2A8CB79-26D9-47B3-A269-5F23059CE682}" type="slidenum">
              <a:rPr lang="en-US" smtClean="0"/>
              <a:t>59</a:t>
            </a:fld>
            <a:endParaRPr lang="en-US" dirty="0"/>
          </a:p>
        </p:txBody>
      </p:sp>
    </p:spTree>
    <p:extLst>
      <p:ext uri="{BB962C8B-B14F-4D97-AF65-F5344CB8AC3E}">
        <p14:creationId xmlns:p14="http://schemas.microsoft.com/office/powerpoint/2010/main" val="6192380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item written for RI.8.8.</a:t>
            </a:r>
          </a:p>
          <a:p>
            <a:endParaRPr lang="en-US" dirty="0"/>
          </a:p>
          <a:p>
            <a:r>
              <a:rPr lang="en-US" b="1" dirty="0"/>
              <a:t>Answer Key: </a:t>
            </a:r>
            <a:r>
              <a:rPr lang="en-US" dirty="0"/>
              <a:t>C</a:t>
            </a:r>
          </a:p>
          <a:p>
            <a:endParaRPr lang="en-US" dirty="0"/>
          </a:p>
          <a:p>
            <a:r>
              <a:rPr lang="en-US" b="1" baseline="0" dirty="0"/>
              <a:t>Does this item align to the specifics of the grade 8 standard? </a:t>
            </a:r>
            <a:r>
              <a:rPr lang="en-US" baseline="0" dirty="0"/>
              <a:t>No, the item is not aligned to the specifics of </a:t>
            </a:r>
            <a:r>
              <a:rPr lang="en-US" dirty="0"/>
              <a:t>RI.8.8</a:t>
            </a:r>
            <a:r>
              <a:rPr lang="en-US" baseline="0" dirty="0"/>
              <a:t>. </a:t>
            </a:r>
            <a:r>
              <a:rPr lang="en-US" dirty="0"/>
              <a:t>While each of the answer options is a sentence from the text,</a:t>
            </a:r>
            <a:r>
              <a:rPr lang="en-US" baseline="0" dirty="0"/>
              <a:t> ultimately, all students are doing is identifying one of the claims the author makes. There is no analysis or evaluation of the claim. </a:t>
            </a:r>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60</a:t>
            </a:fld>
            <a:endParaRPr lang="en-US" dirty="0"/>
          </a:p>
        </p:txBody>
      </p:sp>
    </p:spTree>
    <p:extLst>
      <p:ext uri="{BB962C8B-B14F-4D97-AF65-F5344CB8AC3E}">
        <p14:creationId xmlns:p14="http://schemas.microsoft.com/office/powerpoint/2010/main" val="21333164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item written to RI.8.8.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a:t>
            </a:r>
            <a:r>
              <a:rPr lang="en-US" b="0" dirty="0"/>
              <a:t> </a:t>
            </a:r>
            <a:r>
              <a:rPr lang="en-US" b="0" baseline="0" dirty="0"/>
              <a:t>[T</a:t>
            </a:r>
            <a:r>
              <a:rPr lang="en-US" baseline="0" dirty="0"/>
              <a:t>his item is meant to address alignment to standard only, so it is not accompanied by scoring information. A scoring rubric/top score response should accompany items being reviewed.]</a:t>
            </a:r>
          </a:p>
          <a:p>
            <a:endParaRPr lang="en-US" baseline="0" dirty="0"/>
          </a:p>
          <a:p>
            <a:r>
              <a:rPr lang="en-US" b="1" dirty="0"/>
              <a:t>Does this item align to the specifics of the grade 8 standard?</a:t>
            </a:r>
            <a:r>
              <a:rPr lang="en-US" b="1" baseline="0" dirty="0"/>
              <a:t> </a:t>
            </a:r>
            <a:r>
              <a:rPr lang="en-US" baseline="0" dirty="0"/>
              <a:t>Yes, this item is aligned to the specifics of </a:t>
            </a:r>
            <a:r>
              <a:rPr lang="en-US" dirty="0"/>
              <a:t>RI.8.8</a:t>
            </a:r>
            <a:r>
              <a:rPr lang="en-US" baseline="0" dirty="0"/>
              <a:t>. In this well aligned example, students are asked to both describe a claim that an author makes, and then evaluate her use of evidence in making that claim. Students must use details from the passage (RI.8.1) to support the inferences they make about the authors use of evidence, and ultimately analyze and judge the quality of the evidence the author uses, which is the intent of Reading for Information Standard 8 at grade 8. Additionally, because students rely on the text to compose their answer, the item aligns to RI.8.1. </a:t>
            </a:r>
          </a:p>
          <a:p>
            <a:endParaRPr lang="en-US" baseline="0" dirty="0"/>
          </a:p>
          <a:p>
            <a:r>
              <a:rPr lang="en-US" b="1" baseline="0" dirty="0"/>
              <a:t>Does this item require close reading? </a:t>
            </a:r>
            <a:r>
              <a:rPr lang="en-US" baseline="0" dirty="0"/>
              <a:t>Yes, students must carefully attend to the text to describe and analyze the author’s claim about truth-seeking and criminal justice as well as how she uses evidence to support it. </a:t>
            </a:r>
          </a:p>
          <a:p>
            <a:endParaRPr lang="en-US" b="1" baseline="0" dirty="0"/>
          </a:p>
          <a:p>
            <a:r>
              <a:rPr lang="en-US" b="1" baseline="0" dirty="0"/>
              <a:t>Does this item focus on central ideas and important particulars of the text? </a:t>
            </a:r>
            <a:r>
              <a:rPr lang="en-US" baseline="0" dirty="0"/>
              <a:t>Yes, students are focusing in on a central idea of the text, evaluating the nature of truth-seeking through evidence in the justice system.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use of evidence? </a:t>
            </a:r>
            <a:r>
              <a:rPr lang="en-US" b="0" baseline="0" dirty="0"/>
              <a:t>Yes, </a:t>
            </a:r>
            <a:r>
              <a:rPr lang="en-US" baseline="0" dirty="0"/>
              <a:t>students are specifically directed to choose details from the passage to support their claims. </a:t>
            </a:r>
            <a:endParaRPr lang="en-US" dirty="0"/>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61</a:t>
            </a:fld>
            <a:endParaRPr lang="en-US" dirty="0"/>
          </a:p>
        </p:txBody>
      </p:sp>
    </p:spTree>
    <p:extLst>
      <p:ext uri="{BB962C8B-B14F-4D97-AF65-F5344CB8AC3E}">
        <p14:creationId xmlns:p14="http://schemas.microsoft.com/office/powerpoint/2010/main" val="4162008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Please note, in each slide discussing the standard, we will discuss both the language of the anchor standard, as well as the language of the grade specific standard. In this way, we will illuminate how the grade-specific standards provide the specificity for each anchor standard.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Anchor Standard 2, across all grade levels, asks students to determine the central message, main idea, or theme, an essential element of reading with understanding. In some upper grades, Standard 2 often expands its focus to the plural “central ideas or themes” and adds a second crucial requirement—that students analyze the development of the ideas and themes. Reading complex texts will often expose more than one central idea, and the emphasis on analyzing their development challenges students to go beyond merely stating ideas to tracing their evolution throughout a text. Standard 2 therefore views unearthing themes and ideas as the product of careful examination of the text. </a:t>
            </a:r>
          </a:p>
          <a:p>
            <a:endParaRPr lang="en-US" baseline="0" dirty="0"/>
          </a:p>
          <a:p>
            <a:r>
              <a:rPr lang="en-US" baseline="0" dirty="0"/>
              <a:t>Theme is distinguished from the central idea in the literary standards. Themes are those big ideas that emerge from a text, the essential message that the author wants readers to take away from the text. Central ideas, on the other hand, are what the story is mostly about, the content and plot details that combine to make up the story. Items aligned to this standard can consider themes or central ideas; it is not required to ask about both for true alignment to standard. </a:t>
            </a:r>
          </a:p>
          <a:p>
            <a:endParaRPr lang="en-US" baseline="0" dirty="0"/>
          </a:p>
          <a:p>
            <a:r>
              <a:rPr lang="en-US" baseline="0" dirty="0"/>
              <a:t>In grade 8, RL Standard 2 requires students to consider both what the theme or central idea is and how that theme or central idea develops. Items can consider how characters’ actions contribute to a theme or central idea, or how the setting has a direct impact on a theme or central idea. Once they have determined the theme, students should be challenged to thoughtfully analyze how it develops over the course of the text. Note that grade 8 requires students to think about a single theme or central idea, other grades (including grade 7) ask students to think about multiple themes or central ideas. </a:t>
            </a:r>
          </a:p>
          <a:p>
            <a:endParaRPr lang="en-US" baseline="0" dirty="0"/>
          </a:p>
          <a:p>
            <a:r>
              <a:rPr lang="en-US" baseline="0" dirty="0"/>
              <a:t>Of additional note, Standard 2, across all grades, contains a semicolon, indicating that summarization should be assessed separately from theme and central idea. This second part of the standard asks students to provide an objective summary of the text. The demand of summarization in Standard 2 is that students demonstrate their ability to immerse themselves in other peoples ideas and experiences, to enlarge their thinking and experience through reading. Note that summarizing texts in chronological order is unlikely to fulfill this goal. Items that ask students to merely recount, in abbreviated form, the time-ordered details in the text without grappling with its ideas are not complex enough to meet the demands of the standard, and often do not require close reading and attention to detail. </a:t>
            </a:r>
          </a:p>
          <a:p>
            <a:endParaRPr lang="en-US" baseline="0" dirty="0"/>
          </a:p>
          <a:p>
            <a:r>
              <a:rPr lang="en-US" baseline="0" dirty="0"/>
              <a:t>Often a question comes up about the use of the word “objective” in the description of the summary that students provide, first included in Standard 2 at grade 7. Objective is defined as “not influenced by personal feelings or opinions in considering and representing facts.” Just as in grade 7, summaries in grade 8 should be distinct from personal opinions and judgments; students should represent exactly what is presented in the text, and avoid introducing their own perspectives and biases to any summaries produced. </a:t>
            </a:r>
          </a:p>
          <a:p>
            <a:endParaRPr lang="en-US" baseline="0" dirty="0"/>
          </a:p>
          <a:p>
            <a:r>
              <a:rPr lang="en-US" dirty="0"/>
              <a:t>The next few slides will look at examples of items that are supposed to align to this standard. We will review the items closely and discuss whether or not we think they do. Be sure to have your CCSS ELA grade 8 standards handy, as we will be referring to them. </a:t>
            </a:r>
          </a:p>
        </p:txBody>
      </p:sp>
      <p:sp>
        <p:nvSpPr>
          <p:cNvPr id="4" name="Slide Number Placeholder 3"/>
          <p:cNvSpPr>
            <a:spLocks noGrp="1"/>
          </p:cNvSpPr>
          <p:nvPr>
            <p:ph type="sldNum" sz="quarter" idx="10"/>
          </p:nvPr>
        </p:nvSpPr>
        <p:spPr/>
        <p:txBody>
          <a:bodyPr/>
          <a:lstStyle/>
          <a:p>
            <a:fld id="{D2A8CB79-26D9-47B3-A269-5F23059CE682}" type="slidenum">
              <a:rPr lang="en-US" smtClean="0"/>
              <a:t>6</a:t>
            </a:fld>
            <a:endParaRPr lang="en-US" dirty="0"/>
          </a:p>
        </p:txBody>
      </p:sp>
    </p:spTree>
    <p:extLst>
      <p:ext uri="{BB962C8B-B14F-4D97-AF65-F5344CB8AC3E}">
        <p14:creationId xmlns:p14="http://schemas.microsoft.com/office/powerpoint/2010/main" val="32489738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Standards</a:t>
            </a:r>
            <a:r>
              <a:rPr lang="en-US" baseline="0" dirty="0"/>
              <a:t> as a whole, and Anchor Standard 9 in particular, go well beyond merely promoting reading comprehension, calling on students to read with the intent of building knowledge. Students must not only grasp what they read, but also integrate it into a body of ever-growing knowledge. Standard 9 is a key place where that knowledge building is required, as students look for the relationships between and across texts. Students must not simply compare and contrast two different texts, but instead analyze the relationship and how the content of one text builds upon another. </a:t>
            </a:r>
            <a:endParaRPr lang="en-US" sz="1200" kern="1200" dirty="0">
              <a:solidFill>
                <a:schemeClr val="tx1"/>
              </a:solidFill>
              <a:effectLst/>
              <a:latin typeface="+mn-lt"/>
              <a:ea typeface="+mn-ea"/>
              <a:cs typeface="+mn-cs"/>
            </a:endParaRPr>
          </a:p>
          <a:p>
            <a:endParaRPr lang="en-US" baseline="0" dirty="0"/>
          </a:p>
          <a:p>
            <a:r>
              <a:rPr lang="en-US" baseline="0" dirty="0"/>
              <a:t>At grade 8, simple identification of places where there are differences in information is not enough, students must additionally analyze the information they review. Students must integrate knowledge across multiple texts in order to come to their answer. Instead of answering basic compare/contrast questions, students must be challenged to analyze the different presentations of information. As such, the type of text becomes incredibly important; if the texts do not present conflicting information on the same topic, there is no way to identify where they disagree on matters of fact or interpretation. </a:t>
            </a:r>
          </a:p>
          <a:p>
            <a:endParaRPr lang="en-US" baseline="0" dirty="0"/>
          </a:p>
          <a:p>
            <a:r>
              <a:rPr lang="en-US" dirty="0"/>
              <a:t>The next few slides will look at examples of items that are supposed to align to this standard. We will review the items closely and discuss whether or not we think they do. </a:t>
            </a:r>
          </a:p>
        </p:txBody>
      </p:sp>
      <p:sp>
        <p:nvSpPr>
          <p:cNvPr id="4" name="Slide Number Placeholder 3"/>
          <p:cNvSpPr>
            <a:spLocks noGrp="1"/>
          </p:cNvSpPr>
          <p:nvPr>
            <p:ph type="sldNum" sz="quarter" idx="10"/>
          </p:nvPr>
        </p:nvSpPr>
        <p:spPr/>
        <p:txBody>
          <a:bodyPr/>
          <a:lstStyle/>
          <a:p>
            <a:fld id="{D2A8CB79-26D9-47B3-A269-5F23059CE682}" type="slidenum">
              <a:rPr lang="en-US" smtClean="0"/>
              <a:t>62</a:t>
            </a:fld>
            <a:endParaRPr lang="en-US" dirty="0"/>
          </a:p>
        </p:txBody>
      </p:sp>
    </p:spTree>
    <p:extLst>
      <p:ext uri="{BB962C8B-B14F-4D97-AF65-F5344CB8AC3E}">
        <p14:creationId xmlns:p14="http://schemas.microsoft.com/office/powerpoint/2010/main" val="34457939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item was written to address RI.8.9.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 </a:t>
            </a:r>
            <a:r>
              <a:rPr lang="en-US" b="0" dirty="0"/>
              <a:t>[</a:t>
            </a:r>
            <a:r>
              <a:rPr lang="en-US" baseline="0" dirty="0"/>
              <a:t>This item is meant to address alignment to standard only, so it is not accompanied by scoring information. A scoring rubric/top score response should accompany items being reviewed.]</a:t>
            </a:r>
            <a:endParaRPr lang="en-US" sz="1200" kern="1200" dirty="0">
              <a:solidFill>
                <a:schemeClr val="tx1"/>
              </a:solidFill>
              <a:effectLst/>
              <a:latin typeface="+mn-lt"/>
              <a:ea typeface="+mn-ea"/>
              <a:cs typeface="+mn-cs"/>
            </a:endParaRPr>
          </a:p>
          <a:p>
            <a:endParaRPr lang="en-US" dirty="0"/>
          </a:p>
          <a:p>
            <a:r>
              <a:rPr lang="en-US" b="1" dirty="0"/>
              <a:t>Does the item align to the specifics of the grade 8 standard? </a:t>
            </a:r>
            <a:r>
              <a:rPr lang="en-US" baseline="0" dirty="0"/>
              <a:t>No, this item is not aligned to the specifics of </a:t>
            </a:r>
            <a:r>
              <a:rPr lang="en-US" dirty="0"/>
              <a:t>RI.8.9</a:t>
            </a:r>
            <a:r>
              <a:rPr lang="en-US" baseline="0" dirty="0"/>
              <a:t>. </a:t>
            </a:r>
            <a:r>
              <a:rPr lang="en-US" dirty="0"/>
              <a:t>While the item does ask an important question, challenging students to explain how each author views technology,</a:t>
            </a:r>
            <a:r>
              <a:rPr lang="en-US" baseline="0" dirty="0"/>
              <a:t> it does not get to the heart of the standard, which requires that students both identify points of difference, as well as analyze how the texts disagree. This text only challenges students to think about the texts individually, they are not asked to consider how these perspectives conflict.  </a:t>
            </a:r>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63</a:t>
            </a:fld>
            <a:endParaRPr lang="en-US" dirty="0"/>
          </a:p>
        </p:txBody>
      </p:sp>
    </p:spTree>
    <p:extLst>
      <p:ext uri="{BB962C8B-B14F-4D97-AF65-F5344CB8AC3E}">
        <p14:creationId xmlns:p14="http://schemas.microsoft.com/office/powerpoint/2010/main" val="2810079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item was also written to address RI.8.9.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Answer Key:</a:t>
            </a:r>
            <a:r>
              <a:rPr lang="en-US" b="1" baseline="0" dirty="0"/>
              <a:t> </a:t>
            </a:r>
            <a:r>
              <a:rPr lang="en-US" b="0" baseline="0" dirty="0"/>
              <a:t>[</a:t>
            </a:r>
            <a:r>
              <a:rPr lang="en-US" baseline="0" dirty="0"/>
              <a:t>This item is meant to address alignment to standard only, so it is not accompanied by scoring information. A scoring rubric/top score response should accompany items being reviewed.]</a:t>
            </a:r>
            <a:endParaRPr lang="en-US" sz="1200" kern="1200" dirty="0">
              <a:solidFill>
                <a:schemeClr val="tx1"/>
              </a:solidFill>
              <a:effectLst/>
              <a:latin typeface="+mn-lt"/>
              <a:ea typeface="+mn-ea"/>
              <a:cs typeface="+mn-cs"/>
            </a:endParaRPr>
          </a:p>
          <a:p>
            <a:endParaRPr lang="en-US" baseline="0" dirty="0"/>
          </a:p>
          <a:p>
            <a:r>
              <a:rPr lang="en-US" b="1" dirty="0"/>
              <a:t>Does the item align to the specifics of the assigned standard? </a:t>
            </a:r>
            <a:r>
              <a:rPr lang="en-US" baseline="0" dirty="0"/>
              <a:t>Yes, this item is aligned to the specifics of </a:t>
            </a:r>
            <a:r>
              <a:rPr lang="en-US" dirty="0"/>
              <a:t>RI.8.9</a:t>
            </a:r>
            <a:r>
              <a:rPr lang="en-US" baseline="0" dirty="0"/>
              <a:t>. The standard requires students to consider how two texts present conflicting information on a topic. This item asks students to consider the effectiveness of each author’s argument. In order to do this, they must thoughtfully consider how each author presents information about screen time. The student must then take a position on how each author presents his argument about screen time, and, in doing so, consider how the texts disagree on the topic. Therefore, the item aligns to the specifics of the standard. The item also aligns to RI.8.1, in that it requires students to carefully consider and use evidence from both in their response. </a:t>
            </a:r>
          </a:p>
          <a:p>
            <a:endParaRPr lang="en-US" baseline="0" dirty="0"/>
          </a:p>
          <a:p>
            <a:r>
              <a:rPr lang="en-US" b="1" baseline="0" dirty="0"/>
              <a:t>Does this item require close reading? </a:t>
            </a:r>
            <a:r>
              <a:rPr lang="en-US" baseline="0" dirty="0"/>
              <a:t>Yes, students must carefully attend to the details in both texts to understand how the author presents his perspective on screen time. They must pick up on the details of both the author’s claim as well as the strength of the overall perspective. In doing so, they closely read the text. </a:t>
            </a:r>
          </a:p>
          <a:p>
            <a:endParaRPr lang="en-US" b="1" baseline="0" dirty="0"/>
          </a:p>
          <a:p>
            <a:r>
              <a:rPr lang="en-US" b="1" baseline="0" dirty="0"/>
              <a:t>Does this item focus on central ideas and important particulars of the text? </a:t>
            </a:r>
            <a:r>
              <a:rPr lang="en-US" baseline="0" dirty="0"/>
              <a:t>Yes, both texts focus on how different types of technology and screen time impact children. This item challenges students to think about how each author presents the topic.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Does this item require use of evidence? </a:t>
            </a:r>
            <a:r>
              <a:rPr lang="en-US" b="0" baseline="0" dirty="0"/>
              <a:t>Yes, </a:t>
            </a:r>
            <a:r>
              <a:rPr lang="en-US" baseline="0" dirty="0"/>
              <a:t>students are directed to choose details from both passages to support their answer. </a:t>
            </a:r>
            <a:endParaRPr lang="en-US" dirty="0"/>
          </a:p>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64</a:t>
            </a:fld>
            <a:endParaRPr lang="en-US" dirty="0"/>
          </a:p>
        </p:txBody>
      </p:sp>
    </p:spTree>
    <p:extLst>
      <p:ext uri="{BB962C8B-B14F-4D97-AF65-F5344CB8AC3E}">
        <p14:creationId xmlns:p14="http://schemas.microsoft.com/office/powerpoint/2010/main" val="38335242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65</a:t>
            </a:fld>
            <a:endParaRPr lang="en-US" dirty="0"/>
          </a:p>
        </p:txBody>
      </p:sp>
    </p:spTree>
    <p:extLst>
      <p:ext uri="{BB962C8B-B14F-4D97-AF65-F5344CB8AC3E}">
        <p14:creationId xmlns:p14="http://schemas.microsoft.com/office/powerpoint/2010/main" val="8103034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8CB79-26D9-47B3-A269-5F23059CE682}" type="slidenum">
              <a:rPr lang="en-US" smtClean="0"/>
              <a:t>66</a:t>
            </a:fld>
            <a:endParaRPr lang="en-US" dirty="0"/>
          </a:p>
        </p:txBody>
      </p:sp>
    </p:spTree>
    <p:extLst>
      <p:ext uri="{BB962C8B-B14F-4D97-AF65-F5344CB8AC3E}">
        <p14:creationId xmlns:p14="http://schemas.microsoft.com/office/powerpoint/2010/main" val="1257482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look at this sample item for RL.8.2. </a:t>
            </a:r>
          </a:p>
          <a:p>
            <a:endParaRPr lang="en-US" dirty="0"/>
          </a:p>
          <a:p>
            <a:r>
              <a:rPr lang="en-US" b="1" dirty="0"/>
              <a:t>Answer key: </a:t>
            </a:r>
            <a:r>
              <a:rPr lang="en-US" dirty="0"/>
              <a:t>A</a:t>
            </a:r>
          </a:p>
          <a:p>
            <a:endParaRPr lang="en-US" dirty="0"/>
          </a:p>
          <a:p>
            <a:r>
              <a:rPr lang="en-US" b="1" dirty="0"/>
              <a:t>Does this item align to the specifics of</a:t>
            </a:r>
            <a:r>
              <a:rPr lang="en-US" b="1" baseline="0" dirty="0"/>
              <a:t> the grade 8 standard</a:t>
            </a:r>
            <a:r>
              <a:rPr lang="en-US" b="1" dirty="0"/>
              <a:t>?</a:t>
            </a:r>
            <a:r>
              <a:rPr lang="en-US" b="1" baseline="0" dirty="0"/>
              <a:t> </a:t>
            </a:r>
            <a:r>
              <a:rPr lang="en-US" baseline="0" dirty="0"/>
              <a:t>No, this item is not aligned to the specifics of </a:t>
            </a:r>
            <a:r>
              <a:rPr lang="en-US" dirty="0"/>
              <a:t>RL.8.2</a:t>
            </a:r>
            <a:r>
              <a:rPr lang="en-US" baseline="0" dirty="0"/>
              <a:t>. </a:t>
            </a:r>
            <a:r>
              <a:rPr lang="en-US" dirty="0"/>
              <a:t>This</a:t>
            </a:r>
            <a:r>
              <a:rPr lang="en-US" baseline="0" dirty="0"/>
              <a:t> item does attempt to align to Standard 2, as students are determining the theme of the passage, however, students are not asked to do more than identify the theme. RL Standard 2 at grade 8 specifically asks students to “determine…</a:t>
            </a:r>
            <a:r>
              <a:rPr lang="en-US" b="1" baseline="0" dirty="0"/>
              <a:t>and</a:t>
            </a:r>
            <a:r>
              <a:rPr lang="en-US" baseline="0" dirty="0"/>
              <a:t> </a:t>
            </a:r>
            <a:r>
              <a:rPr lang="en-US" b="1" baseline="0" dirty="0"/>
              <a:t>analyze</a:t>
            </a:r>
            <a:r>
              <a:rPr lang="en-US" baseline="0" dirty="0"/>
              <a:t> its development over the course of the text…” In this item, there is no further analysis required. The item stops one step short of fully aligning.  </a:t>
            </a:r>
          </a:p>
          <a:p>
            <a:endParaRPr lang="en-US" baseline="0" dirty="0"/>
          </a:p>
          <a:p>
            <a:r>
              <a:rPr lang="en-US" baseline="0" dirty="0"/>
              <a:t>Remember, to be truly aligned the item also has to require close reading, focus on important particulars, and use evidence. But, because this item does not align to the standard, there is no need to look carefully and analyze the question for these characteristics. Even if the item had these characteristics, it would not be considered aligned because it is not a match to the specific language of the grade-level standard. </a:t>
            </a:r>
          </a:p>
          <a:p>
            <a:endParaRPr lang="en-US" baseline="0" dirty="0"/>
          </a:p>
          <a:p>
            <a:endParaRPr lang="en-US" b="1" baseline="0" dirty="0"/>
          </a:p>
        </p:txBody>
      </p:sp>
      <p:sp>
        <p:nvSpPr>
          <p:cNvPr id="4" name="Slide Number Placeholder 3"/>
          <p:cNvSpPr>
            <a:spLocks noGrp="1"/>
          </p:cNvSpPr>
          <p:nvPr>
            <p:ph type="sldNum" sz="quarter" idx="10"/>
          </p:nvPr>
        </p:nvSpPr>
        <p:spPr/>
        <p:txBody>
          <a:bodyPr/>
          <a:lstStyle/>
          <a:p>
            <a:fld id="{D2A8CB79-26D9-47B3-A269-5F23059CE682}" type="slidenum">
              <a:rPr lang="en-US" smtClean="0"/>
              <a:t>7</a:t>
            </a:fld>
            <a:endParaRPr lang="en-US" dirty="0"/>
          </a:p>
        </p:txBody>
      </p:sp>
    </p:spTree>
    <p:extLst>
      <p:ext uri="{BB962C8B-B14F-4D97-AF65-F5344CB8AC3E}">
        <p14:creationId xmlns:p14="http://schemas.microsoft.com/office/powerpoint/2010/main" val="4102072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sample</a:t>
            </a:r>
            <a:r>
              <a:rPr lang="en-US" baseline="0" dirty="0"/>
              <a:t> item written to address RL.8.2.</a:t>
            </a:r>
          </a:p>
          <a:p>
            <a:endParaRPr lang="en-US" baseline="0" dirty="0"/>
          </a:p>
          <a:p>
            <a:r>
              <a:rPr lang="en-US" b="1" dirty="0"/>
              <a:t>Answer key: </a:t>
            </a:r>
            <a:r>
              <a:rPr lang="en-US" dirty="0"/>
              <a:t>B, E</a:t>
            </a:r>
          </a:p>
          <a:p>
            <a:endParaRPr lang="en-US" dirty="0"/>
          </a:p>
          <a:p>
            <a:r>
              <a:rPr lang="en-US" b="1" dirty="0"/>
              <a:t>Does this item align to the specifics of the grade 8 standard?</a:t>
            </a:r>
            <a:r>
              <a:rPr lang="en-US" b="1" baseline="0" dirty="0"/>
              <a:t> </a:t>
            </a:r>
            <a:r>
              <a:rPr lang="en-US" baseline="0" dirty="0"/>
              <a:t>Yes, this item is aligned to the specifics of RL.8.2. </a:t>
            </a:r>
            <a:r>
              <a:rPr lang="en-US" dirty="0"/>
              <a:t>In this example, students are dealing with theme indirectly by analyzing how it develops</a:t>
            </a:r>
            <a:r>
              <a:rPr lang="en-US" baseline="0" dirty="0"/>
              <a:t>. Students must carefully attend to the specifics of the text to analyze the relationship between details and theme. They must also make inferences about the relationship between those details and the theme. The item also aligns to RL.8.1 because it is text specific. Though the answer choices are not direct quotations from the text, they are explanations of ideas present in the text. </a:t>
            </a:r>
          </a:p>
          <a:p>
            <a:endParaRPr lang="en-US" baseline="0" dirty="0"/>
          </a:p>
          <a:p>
            <a:r>
              <a:rPr lang="en-US" b="1" baseline="0" dirty="0"/>
              <a:t>Does this item require close reading and analysis? </a:t>
            </a:r>
            <a:r>
              <a:rPr lang="en-US" baseline="0" dirty="0"/>
              <a:t>Yes, students cannot determine the relationship between theme and setting without careful attention to the details.</a:t>
            </a:r>
          </a:p>
          <a:p>
            <a:br>
              <a:rPr lang="en-US" baseline="0" dirty="0"/>
            </a:br>
            <a:r>
              <a:rPr lang="en-US" b="1" baseline="0" dirty="0"/>
              <a:t>Does this item focus on central ideas and important particulars of the text? </a:t>
            </a:r>
            <a:r>
              <a:rPr lang="en-US" baseline="0" dirty="0"/>
              <a:t>Yes, the setting plays a major role in this text as it relates to theme. </a:t>
            </a:r>
          </a:p>
          <a:p>
            <a:endParaRPr lang="en-US" baseline="0" dirty="0"/>
          </a:p>
          <a:p>
            <a:r>
              <a:rPr lang="en-US" b="1" baseline="0" dirty="0"/>
              <a:t>Does this item require use of evidence? </a:t>
            </a:r>
            <a:r>
              <a:rPr lang="en-US" baseline="0" dirty="0"/>
              <a:t>Yes, even though the item doesn’t explicitly call for use of evidence, students must infer based on textual evidence. </a:t>
            </a:r>
          </a:p>
        </p:txBody>
      </p:sp>
      <p:sp>
        <p:nvSpPr>
          <p:cNvPr id="4" name="Slide Number Placeholder 3"/>
          <p:cNvSpPr>
            <a:spLocks noGrp="1"/>
          </p:cNvSpPr>
          <p:nvPr>
            <p:ph type="sldNum" sz="quarter" idx="10"/>
          </p:nvPr>
        </p:nvSpPr>
        <p:spPr/>
        <p:txBody>
          <a:bodyPr/>
          <a:lstStyle/>
          <a:p>
            <a:fld id="{D2A8CB79-26D9-47B3-A269-5F23059CE682}" type="slidenum">
              <a:rPr lang="en-US" smtClean="0"/>
              <a:t>8</a:t>
            </a:fld>
            <a:endParaRPr lang="en-US" dirty="0"/>
          </a:p>
        </p:txBody>
      </p:sp>
    </p:spTree>
    <p:extLst>
      <p:ext uri="{BB962C8B-B14F-4D97-AF65-F5344CB8AC3E}">
        <p14:creationId xmlns:p14="http://schemas.microsoft.com/office/powerpoint/2010/main" val="102299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Now another sample item to RL.8.2, this one addressing summary. </a:t>
            </a:r>
          </a:p>
          <a:p>
            <a:endParaRPr lang="en-US" dirty="0"/>
          </a:p>
          <a:p>
            <a:r>
              <a:rPr lang="en-US" b="1" dirty="0"/>
              <a:t>Answer key:</a:t>
            </a:r>
            <a:r>
              <a:rPr lang="en-US" dirty="0"/>
              <a:t> 1. The captain suggests making a sail with his</a:t>
            </a:r>
            <a:r>
              <a:rPr lang="en-US" baseline="0" dirty="0"/>
              <a:t> coat. 2. The wind dies so the oiler and correspondent take the oars back up. 3. The men speculate the lighthouse keeper will see them soon. 4. The men smoke cigars to celebrate their immanent rescue.</a:t>
            </a:r>
          </a:p>
          <a:p>
            <a:endParaRPr lang="en-US" baseline="0" dirty="0"/>
          </a:p>
          <a:p>
            <a:r>
              <a:rPr lang="en-US" b="1" baseline="0" dirty="0"/>
              <a:t>Does this item align to the specifics of the grade 8 standard</a:t>
            </a:r>
            <a:r>
              <a:rPr lang="en-US" dirty="0"/>
              <a:t>? No, this item is not aligned to the specifics of </a:t>
            </a:r>
            <a:r>
              <a:rPr lang="en-US" baseline="0" dirty="0"/>
              <a:t>RL.8.2</a:t>
            </a:r>
            <a:r>
              <a:rPr lang="en-US" dirty="0"/>
              <a:t>.</a:t>
            </a:r>
            <a:r>
              <a:rPr lang="en-US" baseline="0" dirty="0"/>
              <a:t> </a:t>
            </a:r>
            <a:r>
              <a:rPr lang="en-US" dirty="0"/>
              <a:t>Remember, </a:t>
            </a:r>
            <a:r>
              <a:rPr lang="en-US" sz="1200" kern="1200" dirty="0">
                <a:solidFill>
                  <a:schemeClr val="tx1"/>
                </a:solidFill>
                <a:effectLst/>
                <a:latin typeface="+mn-lt"/>
                <a:ea typeface="+mn-ea"/>
                <a:cs typeface="+mn-cs"/>
              </a:rPr>
              <a:t>the demand of summarization in Standard 2 is that students demonstrate their ability to immerse themselves in other people’s ideas and experiences, to enlarge their thinking and experience through reading.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Summarizing texts in chronological order is unlikely to fulfill this goal—students merely recount, in abbreviated form, the time-ordered details in the text without grappling with its ideas. After grade 3, aligned assessment questions should not require students to summarize informational text that is chronological in structure. While</a:t>
            </a:r>
            <a:r>
              <a:rPr lang="en-US" sz="1200" kern="1200" baseline="0" dirty="0">
                <a:solidFill>
                  <a:schemeClr val="tx1"/>
                </a:solidFill>
                <a:effectLst/>
                <a:latin typeface="+mn-lt"/>
                <a:ea typeface="+mn-ea"/>
                <a:cs typeface="+mn-cs"/>
              </a:rPr>
              <a:t> some semblance of order is certainly important, students should also be able to determine what information should or should not be included in a summary. Then, order becomes a secondary concern.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current iteration of the item does not have students grapple with ideas; instead they are only asked to place events in chronological</a:t>
            </a:r>
            <a:r>
              <a:rPr lang="en-US" sz="1200" kern="1200" baseline="0" dirty="0">
                <a:solidFill>
                  <a:schemeClr val="tx1"/>
                </a:solidFill>
                <a:effectLst/>
                <a:latin typeface="+mn-lt"/>
                <a:ea typeface="+mn-ea"/>
                <a:cs typeface="+mn-cs"/>
              </a:rPr>
              <a:t> order.  The key check for item alignment here is, “After reading the events in order, do I really know what the story was about?” The answer is no. Let’s look at another example that takes a very similar structure, but DOES align to the specifics of the grade 8 standard. </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8CB79-26D9-47B3-A269-5F23059CE682}" type="slidenum">
              <a:rPr lang="en-US" smtClean="0"/>
              <a:t>9</a:t>
            </a:fld>
            <a:endParaRPr lang="en-US" dirty="0"/>
          </a:p>
        </p:txBody>
      </p:sp>
    </p:spTree>
    <p:extLst>
      <p:ext uri="{BB962C8B-B14F-4D97-AF65-F5344CB8AC3E}">
        <p14:creationId xmlns:p14="http://schemas.microsoft.com/office/powerpoint/2010/main" val="2079584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245190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58990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36678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811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dirty="0"/>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039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dirty="0"/>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216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126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69659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8820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9727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3" y="6519775"/>
            <a:ext cx="1974670" cy="159615"/>
          </a:xfrm>
          <a:prstGeom prst="rect">
            <a:avLst/>
          </a:prstGeom>
        </p:spPr>
      </p:pic>
      <p:sp>
        <p:nvSpPr>
          <p:cNvPr id="14" name="TextBox 13"/>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15" name="Rectangle 14">
            <a:hlinkClick r:id="rId3"/>
          </p:cNvPr>
          <p:cNvSpPr/>
          <p:nvPr userDrawn="1"/>
        </p:nvSpPr>
        <p:spPr>
          <a:xfrm>
            <a:off x="195229" y="6519775"/>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9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0" y="2362434"/>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p:nvPr>
        </p:nvSpPr>
        <p:spPr>
          <a:xfrm>
            <a:off x="0" y="1857374"/>
            <a:ext cx="3349625" cy="3159126"/>
          </a:xfrm>
        </p:spPr>
        <p:txBody>
          <a:bodyPr/>
          <a:lstStyle/>
          <a:p>
            <a:r>
              <a:rPr lang="en-US" dirty="0"/>
              <a:t>Click icon to add picture</a:t>
            </a:r>
          </a:p>
        </p:txBody>
      </p:sp>
      <p:pic>
        <p:nvPicPr>
          <p:cNvPr id="9" name="Picture 8"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1560037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1"/>
          <p:cNvSpPr txBox="1">
            <a:spLocks/>
          </p:cNvSpPr>
          <p:nvPr userDrawn="1"/>
        </p:nvSpPr>
        <p:spPr>
          <a:xfrm>
            <a:off x="216568" y="2852946"/>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4" name="Title 3"/>
          <p:cNvSpPr>
            <a:spLocks noGrp="1"/>
          </p:cNvSpPr>
          <p:nvPr>
            <p:ph type="title"/>
          </p:nvPr>
        </p:nvSpPr>
        <p:spPr>
          <a:xfrm>
            <a:off x="219320" y="2852946"/>
            <a:ext cx="8617800" cy="876843"/>
          </a:xfrm>
        </p:spPr>
        <p:txBody>
          <a:bodyPr/>
          <a:lstStyle/>
          <a:p>
            <a:r>
              <a:rPr lang="en-US"/>
              <a:t>Click to edit Master title style</a:t>
            </a:r>
          </a:p>
        </p:txBody>
      </p:sp>
    </p:spTree>
    <p:extLst>
      <p:ext uri="{BB962C8B-B14F-4D97-AF65-F5344CB8AC3E}">
        <p14:creationId xmlns:p14="http://schemas.microsoft.com/office/powerpoint/2010/main" val="309286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215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2" name="Picture 11"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3" name="Rectangle 12">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9141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747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7" name="Picture 16"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8" name="Rectangle 17">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8308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4" name="Picture 13"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5" name="Rectangle 14">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9353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20" name="Picture 1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21" name="Rectangle 2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294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782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11"/>
          </p:nvPr>
        </p:nvSpPr>
        <p:spPr>
          <a:xfrm>
            <a:off x="7117558" y="225425"/>
            <a:ext cx="1651000" cy="808038"/>
          </a:xfrm>
        </p:spPr>
        <p:txBody>
          <a:bodyPr>
            <a:normAutofit/>
          </a:bodyPr>
          <a:lstStyle>
            <a:lvl1pPr>
              <a:defRPr sz="1400"/>
            </a:lvl1pPr>
          </a:lstStyle>
          <a:p>
            <a:r>
              <a:rPr lang="en-US" dirty="0"/>
              <a:t>Click icon to add picture</a:t>
            </a:r>
          </a:p>
        </p:txBody>
      </p:sp>
    </p:spTree>
    <p:extLst>
      <p:ext uri="{BB962C8B-B14F-4D97-AF65-F5344CB8AC3E}">
        <p14:creationId xmlns:p14="http://schemas.microsoft.com/office/powerpoint/2010/main" val="25344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61542"/>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8"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29608"/>
            <a:ext cx="3651249" cy="750488"/>
          </a:xfrm>
          <a:prstGeom prst="rect">
            <a:avLst/>
          </a:prstGeom>
        </p:spPr>
      </p:pic>
    </p:spTree>
    <p:extLst>
      <p:ext uri="{BB962C8B-B14F-4D97-AF65-F5344CB8AC3E}">
        <p14:creationId xmlns:p14="http://schemas.microsoft.com/office/powerpoint/2010/main" val="113483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36" name="Rectangle 35">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809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5"/>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3"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213449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3"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407221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38973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76679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84" r:id="rId5"/>
    <p:sldLayoutId id="2147483677" r:id="rId6"/>
    <p:sldLayoutId id="2147483685" r:id="rId7"/>
    <p:sldLayoutId id="2147483663" r:id="rId8"/>
    <p:sldLayoutId id="2147483661" r:id="rId9"/>
    <p:sldLayoutId id="2147483675" r:id="rId10"/>
    <p:sldLayoutId id="2147483662" r:id="rId11"/>
    <p:sldLayoutId id="2147483650" r:id="rId12"/>
    <p:sldLayoutId id="2147483680" r:id="rId13"/>
    <p:sldLayoutId id="2147483681" r:id="rId14"/>
    <p:sldLayoutId id="2147483678" r:id="rId15"/>
    <p:sldLayoutId id="2147483679" r:id="rId16"/>
    <p:sldLayoutId id="2147483654" r:id="rId17"/>
    <p:sldLayoutId id="2147483655" r:id="rId18"/>
    <p:sldLayoutId id="2147483692" r:id="rId19"/>
    <p:sldLayoutId id="2147483660" r:id="rId20"/>
    <p:sldLayoutId id="2147483652" r:id="rId21"/>
    <p:sldLayoutId id="2147483653" r:id="rId22"/>
    <p:sldLayoutId id="2147483666" r:id="rId23"/>
    <p:sldLayoutId id="2147483668" r:id="rId24"/>
    <p:sldLayoutId id="2147483667" r:id="rId25"/>
    <p:sldLayoutId id="2147483669" r:id="rId26"/>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fCZBnUt6rZ0&amp;feature=youtu.be"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hyperlink" Target="http://achievethecore.org/page/933/mini-assessment-for-forensic-science-by-andrea-campbell-detail-pg" TargetMode="External"/><Relationship Id="rId7" Type="http://schemas.openxmlformats.org/officeDocument/2006/relationships/hyperlink" Target="https://www.washingtonpost.com/posttv/business/this-is-how-cookie-monster-makes-your-kid-smarter/2015/06/05/4efe6fe2-0baa-11e5-951e-8e15090d64ae_video.html"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hyperlink" Target="http://achievethecore.org/page/2833/in-our-digital-world-are-young-people-losing-their-ability-to-read-emotions-by-stuart-wolpert-and-study-kids-can-learn-as-much-from-sesame-street-as-from-preschool-by-jim-tankersley-mini-assessment" TargetMode="External"/><Relationship Id="rId5" Type="http://schemas.openxmlformats.org/officeDocument/2006/relationships/hyperlink" Target="http://achievethecore.org/page/826/mini-assessment-for-nature-by-design-by-bruce-brooks-detail-pg" TargetMode="External"/><Relationship Id="rId4" Type="http://schemas.openxmlformats.org/officeDocument/2006/relationships/hyperlink" Target="http://achievethecore.org/page/941/mini-assessment-for-the-digestive-process-begins-and-final-digestion-and-absorption-detail-p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achievethecore.org/page/829/mini-assessment-for-chapter-iii-from-the-open-boat-by-stephen-crane-detail-pg" TargetMode="External"/><Relationship Id="rId7" Type="http://schemas.openxmlformats.org/officeDocument/2006/relationships/hyperlink" Target="http://achievethecore.org/page/1081/mini-assessment-for-i-hear-america-singing-by-walt-whitman-and-i-too-sing-america-by-langston-hughes-detail-p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achievethecore.org/page/921/1984-by-george-orwell-mini-assessment" TargetMode="External"/><Relationship Id="rId5" Type="http://schemas.openxmlformats.org/officeDocument/2006/relationships/hyperlink" Target="http://achievethecore.org/page/949/mini-assessment-for-dulce-et-decorum-est-by-wilfred-owen-detail-pg" TargetMode="External"/><Relationship Id="rId4" Type="http://schemas.openxmlformats.org/officeDocument/2006/relationships/hyperlink" Target="http://achievethecore.org/page/920/mini-assessment-for-departure-by-sherwood-anderson-detail-p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771" y="5036554"/>
            <a:ext cx="184666" cy="369332"/>
          </a:xfrm>
          <a:prstGeom prst="rect">
            <a:avLst/>
          </a:prstGeom>
          <a:noFill/>
        </p:spPr>
        <p:txBody>
          <a:bodyPr wrap="none" rtlCol="0">
            <a:spAutoFit/>
          </a:bodyPr>
          <a:lstStyle/>
          <a:p>
            <a:endParaRPr lang="en-US" dirty="0"/>
          </a:p>
        </p:txBody>
      </p:sp>
      <p:sp>
        <p:nvSpPr>
          <p:cNvPr id="14" name="Title 13"/>
          <p:cNvSpPr>
            <a:spLocks noGrp="1"/>
          </p:cNvSpPr>
          <p:nvPr>
            <p:ph type="ctrTitle"/>
          </p:nvPr>
        </p:nvSpPr>
        <p:spPr/>
        <p:txBody>
          <a:bodyPr>
            <a:normAutofit/>
          </a:bodyPr>
          <a:lstStyle/>
          <a:p>
            <a:r>
              <a:rPr lang="en-US" dirty="0"/>
              <a:t>Grade 8: Common Core State Standards Alignment Guidance</a:t>
            </a:r>
          </a:p>
        </p:txBody>
      </p:sp>
      <p:sp>
        <p:nvSpPr>
          <p:cNvPr id="15" name="Subtitle 14"/>
          <p:cNvSpPr>
            <a:spLocks noGrp="1"/>
          </p:cNvSpPr>
          <p:nvPr>
            <p:ph type="subTitle" idx="1"/>
          </p:nvPr>
        </p:nvSpPr>
        <p:spPr/>
        <p:txBody>
          <a:bodyPr>
            <a:normAutofit lnSpcReduction="10000"/>
          </a:bodyPr>
          <a:lstStyle/>
          <a:p>
            <a:r>
              <a:rPr lang="en-US" dirty="0"/>
              <a:t>Reading for Literature and Reading for Informational Texts Standards</a:t>
            </a:r>
          </a:p>
        </p:txBody>
      </p:sp>
    </p:spTree>
    <p:extLst>
      <p:ext uri="{BB962C8B-B14F-4D97-AF65-F5344CB8AC3E}">
        <p14:creationId xmlns:p14="http://schemas.microsoft.com/office/powerpoint/2010/main" val="186872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5143"/>
            <a:ext cx="8229600" cy="5808663"/>
          </a:xfrm>
        </p:spPr>
        <p:txBody>
          <a:bodyPr>
            <a:normAutofit fontScale="55000" lnSpcReduction="20000"/>
          </a:bodyPr>
          <a:lstStyle/>
          <a:p>
            <a:pPr marL="0" indent="0">
              <a:lnSpc>
                <a:spcPct val="120000"/>
              </a:lnSpc>
              <a:buNone/>
            </a:pPr>
            <a:r>
              <a:rPr lang="en-US" sz="2900" b="1" dirty="0"/>
              <a:t>From the list below, drag and drop important ideas from the story into the correct order to form a summary of the text. Not all ideas will be used. The completed summary should help people who have not read the story understand what it is about.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sz="2900" dirty="0"/>
          </a:p>
          <a:p>
            <a:pPr marL="0" indent="0">
              <a:buNone/>
            </a:pPr>
            <a:r>
              <a:rPr lang="en-US" sz="2900" dirty="0"/>
              <a:t>Ideas from the Story</a:t>
            </a:r>
          </a:p>
          <a:p>
            <a:pPr>
              <a:lnSpc>
                <a:spcPct val="110000"/>
              </a:lnSpc>
            </a:pPr>
            <a:r>
              <a:rPr lang="en-US" sz="2900" dirty="0"/>
              <a:t>Four men have survived a shipwreck, and they are working together to keep their boat afloat. </a:t>
            </a:r>
          </a:p>
          <a:p>
            <a:pPr>
              <a:lnSpc>
                <a:spcPct val="110000"/>
              </a:lnSpc>
            </a:pPr>
            <a:r>
              <a:rPr lang="en-US" sz="2900" dirty="0"/>
              <a:t>The cook and the correspondent hold the mast made of an overcoat. </a:t>
            </a:r>
          </a:p>
          <a:p>
            <a:pPr>
              <a:lnSpc>
                <a:spcPct val="110000"/>
              </a:lnSpc>
            </a:pPr>
            <a:r>
              <a:rPr lang="en-US" sz="2900" dirty="0"/>
              <a:t>The wind presents a challenging obstacle to reaching land. </a:t>
            </a:r>
          </a:p>
          <a:p>
            <a:pPr>
              <a:lnSpc>
                <a:spcPct val="110000"/>
              </a:lnSpc>
            </a:pPr>
            <a:r>
              <a:rPr lang="en-US" sz="2900" dirty="0"/>
              <a:t>Each man enjoys a cigar as the group celebrates their impending rescue. </a:t>
            </a:r>
          </a:p>
          <a:p>
            <a:pPr>
              <a:lnSpc>
                <a:spcPct val="110000"/>
              </a:lnSpc>
            </a:pPr>
            <a:r>
              <a:rPr lang="en-US" sz="2900" dirty="0"/>
              <a:t>The men hope to soon reach the lighthouse that becomes visible as they row.  </a:t>
            </a:r>
          </a:p>
          <a:p>
            <a:pPr>
              <a:lnSpc>
                <a:spcPct val="110000"/>
              </a:lnSpc>
            </a:pPr>
            <a:r>
              <a:rPr lang="en-US" sz="2900" dirty="0"/>
              <a:t>The captain is injured.</a:t>
            </a:r>
          </a:p>
          <a:p>
            <a:pPr>
              <a:lnSpc>
                <a:spcPct val="110000"/>
              </a:lnSpc>
            </a:pPr>
            <a:r>
              <a:rPr lang="en-US" sz="2900" dirty="0"/>
              <a:t>The sight of the shore motivates the men to keep fighting the sea to survive. </a:t>
            </a:r>
          </a:p>
          <a:p>
            <a:pPr>
              <a:lnSpc>
                <a:spcPct val="110000"/>
              </a:lnSpc>
            </a:pPr>
            <a:r>
              <a:rPr lang="en-US" sz="2900" dirty="0"/>
              <a:t>The cook sees a house of refuge. </a:t>
            </a:r>
          </a:p>
          <a:p>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06541864"/>
              </p:ext>
            </p:extLst>
          </p:nvPr>
        </p:nvGraphicFramePr>
        <p:xfrm>
          <a:off x="457200" y="1536700"/>
          <a:ext cx="8229600" cy="1508760"/>
        </p:xfrm>
        <a:graphic>
          <a:graphicData uri="http://schemas.openxmlformats.org/drawingml/2006/table">
            <a:tbl>
              <a:tblPr firstRow="1" bandRow="1">
                <a:tableStyleId>{5C22544A-7EE6-4342-B048-85BDC9FD1C3A}</a:tableStyleId>
              </a:tblPr>
              <a:tblGrid>
                <a:gridCol w="2486025">
                  <a:extLst>
                    <a:ext uri="{9D8B030D-6E8A-4147-A177-3AD203B41FA5}">
                      <a16:colId xmlns:a16="http://schemas.microsoft.com/office/drawing/2014/main" val="20000"/>
                    </a:ext>
                  </a:extLst>
                </a:gridCol>
                <a:gridCol w="5743575">
                  <a:extLst>
                    <a:ext uri="{9D8B030D-6E8A-4147-A177-3AD203B41FA5}">
                      <a16:colId xmlns:a16="http://schemas.microsoft.com/office/drawing/2014/main" val="20001"/>
                    </a:ext>
                  </a:extLst>
                </a:gridCol>
              </a:tblGrid>
              <a:tr h="396240">
                <a:tc gridSpan="2">
                  <a:txBody>
                    <a:bodyPr/>
                    <a:lstStyle/>
                    <a:p>
                      <a:r>
                        <a:rPr lang="en-US" dirty="0">
                          <a:latin typeface="Lucida Sans" panose="020B0602030504020204" pitchFamily="34" charset="0"/>
                        </a:rPr>
                        <a:t>Summary</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solidFill>
                            <a:schemeClr val="tx1"/>
                          </a:solidFill>
                          <a:latin typeface="Lucida Sans" panose="020B0602030504020204" pitchFamily="34" charset="0"/>
                        </a:rPr>
                        <a:t>First Sentence</a:t>
                      </a: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solidFill>
                            <a:schemeClr val="tx1"/>
                          </a:solidFill>
                          <a:latin typeface="Lucida Sans" panose="020B0602030504020204" pitchFamily="34" charset="0"/>
                        </a:rPr>
                        <a:t>Second Sentence</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solidFill>
                            <a:schemeClr val="tx1"/>
                          </a:solidFill>
                          <a:latin typeface="Lucida Sans" panose="020B0602030504020204" pitchFamily="34" charset="0"/>
                        </a:rPr>
                        <a:t>Third Sentence</a:t>
                      </a:r>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457200" y="6065481"/>
            <a:ext cx="8229600" cy="307777"/>
          </a:xfrm>
          <a:prstGeom prst="rect">
            <a:avLst/>
          </a:prstGeom>
          <a:noFill/>
        </p:spPr>
        <p:txBody>
          <a:bodyPr wrap="square" rtlCol="0">
            <a:spAutoFit/>
          </a:bodyPr>
          <a:lstStyle/>
          <a:p>
            <a:pPr algn="ctr"/>
            <a:r>
              <a:rPr lang="en-US" sz="1400" dirty="0"/>
              <a:t>Associated Text: Chapter III from “The Open Boat” by Stephen Crane</a:t>
            </a:r>
          </a:p>
        </p:txBody>
      </p:sp>
    </p:spTree>
    <p:extLst>
      <p:ext uri="{BB962C8B-B14F-4D97-AF65-F5344CB8AC3E}">
        <p14:creationId xmlns:p14="http://schemas.microsoft.com/office/powerpoint/2010/main" val="2700135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CCSS.ELA-Literacy.RL.8.3</a:t>
            </a:r>
          </a:p>
        </p:txBody>
      </p:sp>
      <p:sp>
        <p:nvSpPr>
          <p:cNvPr id="3" name="Content Placeholder 2"/>
          <p:cNvSpPr>
            <a:spLocks noGrp="1"/>
          </p:cNvSpPr>
          <p:nvPr>
            <p:ph idx="1"/>
          </p:nvPr>
        </p:nvSpPr>
        <p:spPr>
          <a:xfrm>
            <a:off x="457200" y="1600201"/>
            <a:ext cx="8229600" cy="2351868"/>
          </a:xfrm>
        </p:spPr>
        <p:txBody>
          <a:bodyPr/>
          <a:lstStyle/>
          <a:p>
            <a:pPr marL="0" indent="0">
              <a:lnSpc>
                <a:spcPct val="110000"/>
              </a:lnSpc>
              <a:buNone/>
            </a:pPr>
            <a:r>
              <a:rPr lang="en-US" dirty="0">
                <a:solidFill>
                  <a:schemeClr val="accent2"/>
                </a:solidFill>
              </a:rPr>
              <a:t>Analyze</a:t>
            </a:r>
            <a:r>
              <a:rPr lang="en-US" dirty="0"/>
              <a:t> how particular lines of dialogue or incidents in a story or drama propel the action, reveal aspects of a character, or provoke a decision.</a:t>
            </a:r>
          </a:p>
          <a:p>
            <a:pPr marL="0" indent="0">
              <a:lnSpc>
                <a:spcPct val="110000"/>
              </a:lnSpc>
              <a:buNone/>
            </a:pPr>
            <a:br>
              <a:rPr lang="en-US" dirty="0"/>
            </a:br>
            <a:endParaRPr lang="en-US" dirty="0"/>
          </a:p>
        </p:txBody>
      </p:sp>
    </p:spTree>
    <p:extLst>
      <p:ext uri="{BB962C8B-B14F-4D97-AF65-F5344CB8AC3E}">
        <p14:creationId xmlns:p14="http://schemas.microsoft.com/office/powerpoint/2010/main" val="178247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300"/>
            <a:ext cx="8229600" cy="4873141"/>
          </a:xfrm>
        </p:spPr>
        <p:txBody>
          <a:bodyPr/>
          <a:lstStyle/>
          <a:p>
            <a:pPr marL="0" indent="0">
              <a:buNone/>
            </a:pPr>
            <a:r>
              <a:rPr lang="en-US" b="1" dirty="0"/>
              <a:t>On the morning George plans to leave, how does he feel about his upcoming departure?</a:t>
            </a:r>
          </a:p>
          <a:p>
            <a:pPr marL="457200" indent="-457200">
              <a:buAutoNum type="alphaUcPeriod"/>
            </a:pPr>
            <a:r>
              <a:rPr lang="en-US" dirty="0"/>
              <a:t>confused  </a:t>
            </a:r>
          </a:p>
          <a:p>
            <a:pPr marL="457200" indent="-457200">
              <a:buAutoNum type="alphaUcPeriod"/>
            </a:pPr>
            <a:r>
              <a:rPr lang="en-US" dirty="0"/>
              <a:t>regretful</a:t>
            </a:r>
          </a:p>
          <a:p>
            <a:pPr marL="457200" indent="-457200">
              <a:buAutoNum type="alphaUcPeriod"/>
            </a:pPr>
            <a:r>
              <a:rPr lang="en-US" dirty="0"/>
              <a:t>nervous</a:t>
            </a:r>
          </a:p>
          <a:p>
            <a:pPr marL="457200" indent="-457200">
              <a:buAutoNum type="alphaUcPeriod"/>
            </a:pPr>
            <a:r>
              <a:rPr lang="en-US" dirty="0"/>
              <a:t>thrilled </a:t>
            </a:r>
          </a:p>
        </p:txBody>
      </p:sp>
      <p:sp>
        <p:nvSpPr>
          <p:cNvPr id="2" name="Rectangle 1"/>
          <p:cNvSpPr/>
          <p:nvPr/>
        </p:nvSpPr>
        <p:spPr>
          <a:xfrm>
            <a:off x="457200" y="6051293"/>
            <a:ext cx="8229600" cy="307777"/>
          </a:xfrm>
          <a:prstGeom prst="rect">
            <a:avLst/>
          </a:prstGeom>
        </p:spPr>
        <p:txBody>
          <a:bodyPr wrap="square">
            <a:spAutoFit/>
          </a:bodyPr>
          <a:lstStyle/>
          <a:p>
            <a:pPr algn="ctr"/>
            <a:r>
              <a:rPr lang="en-US" sz="1400" dirty="0"/>
              <a:t>Associated Text: “Departure” by Sherwood Anderson</a:t>
            </a:r>
          </a:p>
        </p:txBody>
      </p:sp>
    </p:spTree>
    <p:extLst>
      <p:ext uri="{BB962C8B-B14F-4D97-AF65-F5344CB8AC3E}">
        <p14:creationId xmlns:p14="http://schemas.microsoft.com/office/powerpoint/2010/main" val="3111645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2100"/>
            <a:ext cx="8229600" cy="5834063"/>
          </a:xfrm>
        </p:spPr>
        <p:txBody>
          <a:bodyPr>
            <a:normAutofit fontScale="77500" lnSpcReduction="20000"/>
          </a:bodyPr>
          <a:lstStyle/>
          <a:p>
            <a:pPr marL="0" indent="0">
              <a:buNone/>
            </a:pPr>
            <a:r>
              <a:rPr lang="en-US" b="1" dirty="0"/>
              <a:t>The following question has two parts. Answer Part A and then answer Part B.</a:t>
            </a:r>
          </a:p>
          <a:p>
            <a:pPr marL="0" indent="0">
              <a:buNone/>
            </a:pPr>
            <a:endParaRPr lang="en-US" b="1" dirty="0"/>
          </a:p>
          <a:p>
            <a:pPr marL="0" indent="0">
              <a:buNone/>
            </a:pPr>
            <a:r>
              <a:rPr lang="en-US" b="1" dirty="0"/>
              <a:t>Part A: On the morning George plans to leave, how does he feel about his upcoming departure?</a:t>
            </a:r>
            <a:endParaRPr lang="en-US" dirty="0"/>
          </a:p>
          <a:p>
            <a:pPr marL="457200" indent="-457200">
              <a:buAutoNum type="alphaUcPeriod"/>
            </a:pPr>
            <a:r>
              <a:rPr lang="en-US" dirty="0"/>
              <a:t>He is confident about his future success.</a:t>
            </a:r>
          </a:p>
          <a:p>
            <a:pPr marL="457200" indent="-457200">
              <a:buAutoNum type="alphaUcPeriod"/>
            </a:pPr>
            <a:r>
              <a:rPr lang="en-US" dirty="0"/>
              <a:t>He is regretting the decision to leave.</a:t>
            </a:r>
          </a:p>
          <a:p>
            <a:pPr marL="457200" indent="-457200">
              <a:buAutoNum type="alphaUcPeriod"/>
            </a:pPr>
            <a:r>
              <a:rPr lang="en-US" dirty="0"/>
              <a:t>He is nervous about leaving.</a:t>
            </a:r>
          </a:p>
          <a:p>
            <a:pPr marL="457200" indent="-457200">
              <a:buAutoNum type="alphaUcPeriod"/>
            </a:pPr>
            <a:r>
              <a:rPr lang="en-US" dirty="0"/>
              <a:t>He is thrilled about his future plans.</a:t>
            </a:r>
          </a:p>
          <a:p>
            <a:pPr marL="0" indent="0">
              <a:buNone/>
            </a:pPr>
            <a:endParaRPr lang="en-US" dirty="0"/>
          </a:p>
          <a:p>
            <a:pPr marL="0" indent="0">
              <a:buNone/>
            </a:pPr>
            <a:r>
              <a:rPr lang="en-US" b="1" dirty="0"/>
              <a:t>Part B: Which sentence from the passage provides the </a:t>
            </a:r>
            <a:r>
              <a:rPr lang="en-US" b="1" u="sng" dirty="0"/>
              <a:t>best</a:t>
            </a:r>
            <a:r>
              <a:rPr lang="en-US" b="1" dirty="0"/>
              <a:t> evidence to support the answer to Part A?</a:t>
            </a:r>
          </a:p>
          <a:p>
            <a:pPr marL="457200" indent="-457200">
              <a:buAutoNum type="alphaUcPeriod"/>
            </a:pPr>
            <a:r>
              <a:rPr lang="en-US" dirty="0"/>
              <a:t>“Young George Willard got out of bed at four in the morning.”</a:t>
            </a:r>
          </a:p>
          <a:p>
            <a:pPr marL="457200" indent="-457200">
              <a:buAutoNum type="alphaUcPeriod"/>
            </a:pPr>
            <a:r>
              <a:rPr lang="en-US" dirty="0"/>
              <a:t>“Since two o’clock he had been awake thinking of the journey he was about to take and wondering what he would find at the end of his journey.”</a:t>
            </a:r>
          </a:p>
          <a:p>
            <a:pPr marL="457200" indent="-457200">
              <a:buAutoNum type="alphaUcPeriod"/>
            </a:pPr>
            <a:r>
              <a:rPr lang="en-US" dirty="0"/>
              <a:t>“George glanced up and down the car to be sure no one was looking, then took out his pocketbook and counted his money.”</a:t>
            </a:r>
          </a:p>
          <a:p>
            <a:pPr marL="457200" indent="-457200">
              <a:buAutoNum type="alphaUcPeriod"/>
            </a:pPr>
            <a:r>
              <a:rPr lang="en-US" dirty="0"/>
              <a:t>“The young man, going out of his town to meet the adventure of life, began to think but he did not think of anything very big or dramatic.”</a:t>
            </a:r>
          </a:p>
        </p:txBody>
      </p:sp>
      <p:sp>
        <p:nvSpPr>
          <p:cNvPr id="4" name="Rectangle 3"/>
          <p:cNvSpPr/>
          <p:nvPr/>
        </p:nvSpPr>
        <p:spPr>
          <a:xfrm>
            <a:off x="457200" y="6065481"/>
            <a:ext cx="8229600" cy="307777"/>
          </a:xfrm>
          <a:prstGeom prst="rect">
            <a:avLst/>
          </a:prstGeom>
        </p:spPr>
        <p:txBody>
          <a:bodyPr wrap="square">
            <a:spAutoFit/>
          </a:bodyPr>
          <a:lstStyle/>
          <a:p>
            <a:pPr algn="ctr"/>
            <a:r>
              <a:rPr lang="en-US" sz="1400" dirty="0"/>
              <a:t>Associated Text: “Departure” by Sherwood Anderson</a:t>
            </a:r>
          </a:p>
        </p:txBody>
      </p:sp>
    </p:spTree>
    <p:extLst>
      <p:ext uri="{BB962C8B-B14F-4D97-AF65-F5344CB8AC3E}">
        <p14:creationId xmlns:p14="http://schemas.microsoft.com/office/powerpoint/2010/main" val="1990305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CCSS.ELA-Literacy.RL.8.4</a:t>
            </a:r>
          </a:p>
        </p:txBody>
      </p:sp>
      <p:sp>
        <p:nvSpPr>
          <p:cNvPr id="3" name="Content Placeholder 2"/>
          <p:cNvSpPr>
            <a:spLocks noGrp="1"/>
          </p:cNvSpPr>
          <p:nvPr>
            <p:ph idx="1"/>
          </p:nvPr>
        </p:nvSpPr>
        <p:spPr>
          <a:xfrm>
            <a:off x="457200" y="1600200"/>
            <a:ext cx="8229600" cy="2630837"/>
          </a:xfrm>
        </p:spPr>
        <p:txBody>
          <a:bodyPr/>
          <a:lstStyle/>
          <a:p>
            <a:pPr marL="0" indent="0">
              <a:lnSpc>
                <a:spcPct val="110000"/>
              </a:lnSpc>
              <a:buNone/>
            </a:pPr>
            <a:r>
              <a:rPr lang="en-US" dirty="0">
                <a:solidFill>
                  <a:schemeClr val="accent2"/>
                </a:solidFill>
              </a:rPr>
              <a:t>Determine</a:t>
            </a:r>
            <a:r>
              <a:rPr lang="en-US" dirty="0"/>
              <a:t> the meaning of words and phrases as they are used in a text, including figurative and connotative meanings; </a:t>
            </a:r>
            <a:r>
              <a:rPr lang="en-US" dirty="0">
                <a:solidFill>
                  <a:schemeClr val="accent2"/>
                </a:solidFill>
              </a:rPr>
              <a:t>analyze</a:t>
            </a:r>
            <a:r>
              <a:rPr lang="en-US" dirty="0"/>
              <a:t> the impact of specific word choices on meaning and tone, including analogies or allusions to other texts.</a:t>
            </a:r>
          </a:p>
        </p:txBody>
      </p:sp>
    </p:spTree>
    <p:extLst>
      <p:ext uri="{BB962C8B-B14F-4D97-AF65-F5344CB8AC3E}">
        <p14:creationId xmlns:p14="http://schemas.microsoft.com/office/powerpoint/2010/main" val="827242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2100"/>
            <a:ext cx="8229600" cy="5834063"/>
          </a:xfrm>
        </p:spPr>
        <p:txBody>
          <a:bodyPr>
            <a:normAutofit fontScale="85000" lnSpcReduction="20000"/>
          </a:bodyPr>
          <a:lstStyle/>
          <a:p>
            <a:pPr marL="0" indent="0">
              <a:buNone/>
            </a:pPr>
            <a:r>
              <a:rPr lang="en-US" b="1" dirty="0"/>
              <a:t>Read this sentence from “Departure.”</a:t>
            </a:r>
          </a:p>
          <a:p>
            <a:pPr marL="0" indent="0">
              <a:buNone/>
            </a:pPr>
            <a:endParaRPr lang="en-US" dirty="0"/>
          </a:p>
          <a:p>
            <a:pPr marL="0" indent="0">
              <a:buNone/>
            </a:pPr>
            <a:r>
              <a:rPr lang="en-US" b="1" dirty="0"/>
              <a:t>“His mouth was open and he snored </a:t>
            </a:r>
            <a:r>
              <a:rPr lang="en-US" b="1" u="sng" dirty="0"/>
              <a:t>lustily</a:t>
            </a:r>
            <a:r>
              <a:rPr lang="en-US" b="1" dirty="0"/>
              <a:t>.”</a:t>
            </a:r>
          </a:p>
          <a:p>
            <a:pPr marL="0" indent="0">
              <a:buNone/>
            </a:pPr>
            <a:endParaRPr lang="en-US" b="1" dirty="0"/>
          </a:p>
          <a:p>
            <a:pPr marL="0" indent="0">
              <a:buNone/>
            </a:pPr>
            <a:r>
              <a:rPr lang="en-US" b="1" dirty="0"/>
              <a:t>What does </a:t>
            </a:r>
            <a:r>
              <a:rPr lang="en-US" b="1" u="sng" dirty="0"/>
              <a:t>lustily</a:t>
            </a:r>
            <a:r>
              <a:rPr lang="en-US" b="1" dirty="0"/>
              <a:t> mean in the sentence?</a:t>
            </a:r>
          </a:p>
          <a:p>
            <a:pPr marL="457200" indent="-457200">
              <a:buAutoNum type="alphaUcPeriod"/>
            </a:pPr>
            <a:r>
              <a:rPr lang="en-US" dirty="0"/>
              <a:t>noisily</a:t>
            </a:r>
          </a:p>
          <a:p>
            <a:pPr marL="457200" indent="-457200">
              <a:buFont typeface="Arial"/>
              <a:buAutoNum type="alphaUcPeriod"/>
            </a:pPr>
            <a:r>
              <a:rPr lang="en-US" dirty="0"/>
              <a:t>with pleasure</a:t>
            </a:r>
          </a:p>
          <a:p>
            <a:pPr marL="457200" indent="-457200">
              <a:buAutoNum type="alphaUcPeriod"/>
            </a:pPr>
            <a:r>
              <a:rPr lang="en-US" dirty="0"/>
              <a:t>clearly</a:t>
            </a:r>
          </a:p>
          <a:p>
            <a:pPr marL="457200" indent="-457200">
              <a:buAutoNum type="alphaUcPeriod"/>
            </a:pPr>
            <a:r>
              <a:rPr lang="en-US" dirty="0"/>
              <a:t>with enthusiasm</a:t>
            </a:r>
          </a:p>
          <a:p>
            <a:pPr marL="0" indent="0">
              <a:buNone/>
            </a:pPr>
            <a:endParaRPr lang="en-US" b="1" dirty="0"/>
          </a:p>
          <a:p>
            <a:pPr marL="0" indent="0">
              <a:buNone/>
            </a:pPr>
            <a:r>
              <a:rPr lang="en-US" b="1" i="1" dirty="0"/>
              <a:t>Paragraph 2 provided for reference below:</a:t>
            </a:r>
          </a:p>
          <a:p>
            <a:pPr marL="0" indent="0">
              <a:buNone/>
            </a:pPr>
            <a:r>
              <a:rPr lang="en-US" dirty="0"/>
              <a:t>“George came downstairs into the hotel office carrying a brown leather bag. His trunk was packed for departure. Since two o’clock he had been awake thinking of the journey he was about to take and wondering what he would find at the end of his journey. The boy who slept in the hotel office lay on a cot by the door. His mouth was open and he snored lustily. George crept past the cot and went out into the silent deserted main street. The east was pink with the dawn and long streaks of light climbed into the sky where a few stars still shone.”</a:t>
            </a:r>
          </a:p>
          <a:p>
            <a:pPr marL="0" indent="0">
              <a:buNone/>
            </a:pPr>
            <a:endParaRPr lang="en-US" b="1" dirty="0"/>
          </a:p>
          <a:p>
            <a:pPr marL="457200" indent="-457200">
              <a:buAutoNum type="alphaUcPeriod"/>
            </a:pPr>
            <a:endParaRPr lang="en-US" b="1" dirty="0"/>
          </a:p>
        </p:txBody>
      </p:sp>
      <p:sp>
        <p:nvSpPr>
          <p:cNvPr id="2" name="Rectangle 1"/>
          <p:cNvSpPr/>
          <p:nvPr/>
        </p:nvSpPr>
        <p:spPr>
          <a:xfrm>
            <a:off x="457200" y="6049983"/>
            <a:ext cx="8229600" cy="307777"/>
          </a:xfrm>
          <a:prstGeom prst="rect">
            <a:avLst/>
          </a:prstGeom>
        </p:spPr>
        <p:txBody>
          <a:bodyPr wrap="square">
            <a:spAutoFit/>
          </a:bodyPr>
          <a:lstStyle/>
          <a:p>
            <a:pPr algn="ctr"/>
            <a:r>
              <a:rPr lang="en-US" sz="1400" dirty="0"/>
              <a:t>Associated Text: “Departure” by Sherwood Anderson</a:t>
            </a:r>
          </a:p>
        </p:txBody>
      </p:sp>
    </p:spTree>
    <p:extLst>
      <p:ext uri="{BB962C8B-B14F-4D97-AF65-F5344CB8AC3E}">
        <p14:creationId xmlns:p14="http://schemas.microsoft.com/office/powerpoint/2010/main" val="1121024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2101"/>
            <a:ext cx="8229600" cy="5577828"/>
          </a:xfrm>
        </p:spPr>
        <p:txBody>
          <a:bodyPr>
            <a:normAutofit fontScale="77500" lnSpcReduction="20000"/>
          </a:bodyPr>
          <a:lstStyle/>
          <a:p>
            <a:pPr marL="0" indent="0">
              <a:buNone/>
            </a:pPr>
            <a:r>
              <a:rPr lang="en-US" b="1" dirty="0"/>
              <a:t>The following question has two parts. Answer Part A and then answer Part B.</a:t>
            </a:r>
          </a:p>
          <a:p>
            <a:pPr marL="0" indent="0">
              <a:buNone/>
            </a:pPr>
            <a:endParaRPr lang="en-US" b="1" dirty="0"/>
          </a:p>
          <a:p>
            <a:pPr marL="0" indent="0">
              <a:buNone/>
            </a:pPr>
            <a:r>
              <a:rPr lang="en-US" b="1" dirty="0"/>
              <a:t>Part A: In paragraph 17, what does the phrase “impending rescue” mean?</a:t>
            </a:r>
          </a:p>
          <a:p>
            <a:pPr marL="457200" indent="-457200">
              <a:buAutoNum type="alphaUcPeriod"/>
            </a:pPr>
            <a:r>
              <a:rPr lang="en-US" dirty="0"/>
              <a:t>A rescue occurring against many odds</a:t>
            </a:r>
          </a:p>
          <a:p>
            <a:pPr marL="457200" indent="-457200">
              <a:buAutoNum type="alphaUcPeriod"/>
            </a:pPr>
            <a:r>
              <a:rPr lang="en-US" dirty="0"/>
              <a:t>A rescue organized according to the rules</a:t>
            </a:r>
          </a:p>
          <a:p>
            <a:pPr marL="457200" indent="-457200">
              <a:buAutoNum type="alphaUcPeriod"/>
            </a:pPr>
            <a:r>
              <a:rPr lang="en-US" dirty="0"/>
              <a:t>A rescue involving many people</a:t>
            </a:r>
          </a:p>
          <a:p>
            <a:pPr marL="457200" indent="-457200">
              <a:buAutoNum type="alphaUcPeriod"/>
            </a:pPr>
            <a:r>
              <a:rPr lang="en-US" dirty="0"/>
              <a:t>A rescue happening soon</a:t>
            </a:r>
          </a:p>
          <a:p>
            <a:pPr marL="457200" indent="-457200">
              <a:buAutoNum type="alphaUcPeriod"/>
            </a:pPr>
            <a:endParaRPr lang="en-US" dirty="0"/>
          </a:p>
          <a:p>
            <a:pPr marL="0" indent="0">
              <a:buNone/>
            </a:pPr>
            <a:r>
              <a:rPr lang="en-US" b="1" dirty="0"/>
              <a:t>Part B: Which sentence from the passage provides the </a:t>
            </a:r>
            <a:r>
              <a:rPr lang="en-US" b="1" u="sng" dirty="0"/>
              <a:t>best</a:t>
            </a:r>
            <a:r>
              <a:rPr lang="en-US" b="1" dirty="0"/>
              <a:t> clue for the meaning of the phrase “impending rescue”?</a:t>
            </a:r>
          </a:p>
          <a:p>
            <a:pPr marL="457200" indent="-457200">
              <a:buAutoNum type="alphaUcPeriod"/>
            </a:pPr>
            <a:r>
              <a:rPr lang="en-US" dirty="0"/>
              <a:t>“For these reasons, and for others, neither the oiler nor the correspondent was fond of rowing at this time.” (Paragraph 9)</a:t>
            </a:r>
          </a:p>
          <a:p>
            <a:pPr marL="457200" indent="-457200">
              <a:buAutoNum type="alphaUcPeriod"/>
            </a:pPr>
            <a:r>
              <a:rPr lang="en-US" dirty="0"/>
              <a:t>“‘We’ll never be able to make the lighthouse now,’ said the captain.” (Paragraph 14)</a:t>
            </a:r>
          </a:p>
          <a:p>
            <a:pPr marL="457200" indent="-457200">
              <a:buAutoNum type="alphaUcPeriod"/>
            </a:pPr>
            <a:r>
              <a:rPr lang="en-US" dirty="0"/>
              <a:t>“In an hour, perhaps, they would be ashore.” (Paragraph 16)</a:t>
            </a:r>
          </a:p>
          <a:p>
            <a:pPr marL="457200" indent="-457200">
              <a:buAutoNum type="alphaUcPeriod"/>
            </a:pPr>
            <a:r>
              <a:rPr lang="en-US" dirty="0"/>
              <a:t>“Their backbones had become thoroughly used to balancing in the boat, and they now rode this wild colt of a dinghy like circus men.” (Paragraph 17)</a:t>
            </a:r>
          </a:p>
        </p:txBody>
      </p:sp>
      <p:sp>
        <p:nvSpPr>
          <p:cNvPr id="2" name="Rectangle 1"/>
          <p:cNvSpPr/>
          <p:nvPr/>
        </p:nvSpPr>
        <p:spPr>
          <a:xfrm>
            <a:off x="457200" y="6055906"/>
            <a:ext cx="8229600" cy="307777"/>
          </a:xfrm>
          <a:prstGeom prst="rect">
            <a:avLst/>
          </a:prstGeom>
        </p:spPr>
        <p:txBody>
          <a:bodyPr wrap="square">
            <a:spAutoFit/>
          </a:bodyPr>
          <a:lstStyle/>
          <a:p>
            <a:pPr algn="ctr"/>
            <a:r>
              <a:rPr lang="en-US" sz="1400" dirty="0"/>
              <a:t>Associated Text: Chapter III from “The Open Boat” by Stephen Crane</a:t>
            </a:r>
          </a:p>
        </p:txBody>
      </p:sp>
    </p:spTree>
    <p:extLst>
      <p:ext uri="{BB962C8B-B14F-4D97-AF65-F5344CB8AC3E}">
        <p14:creationId xmlns:p14="http://schemas.microsoft.com/office/powerpoint/2010/main" val="5175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0740"/>
            <a:ext cx="8229600" cy="4411741"/>
          </a:xfrm>
        </p:spPr>
        <p:txBody>
          <a:bodyPr/>
          <a:lstStyle/>
          <a:p>
            <a:pPr marL="0" indent="0">
              <a:buNone/>
            </a:pPr>
            <a:r>
              <a:rPr lang="en-US" b="1" dirty="0"/>
              <a:t>In “Departure,” the narrator states that in summer “the land becomes a wide green billiard table on which tiny human insects toil up and down.” What kind of figurative language is the author using?</a:t>
            </a:r>
          </a:p>
          <a:p>
            <a:pPr marL="457200" indent="-457200">
              <a:buAutoNum type="alphaUcPeriod"/>
            </a:pPr>
            <a:r>
              <a:rPr lang="en-US" dirty="0"/>
              <a:t>Metaphor</a:t>
            </a:r>
          </a:p>
          <a:p>
            <a:pPr marL="457200" indent="-457200">
              <a:buAutoNum type="alphaUcPeriod"/>
            </a:pPr>
            <a:r>
              <a:rPr lang="en-US" dirty="0"/>
              <a:t>Simile</a:t>
            </a:r>
          </a:p>
          <a:p>
            <a:pPr marL="457200" indent="-457200">
              <a:buAutoNum type="alphaUcPeriod"/>
            </a:pPr>
            <a:r>
              <a:rPr lang="en-US" dirty="0"/>
              <a:t>Personification</a:t>
            </a:r>
          </a:p>
          <a:p>
            <a:pPr marL="457200" indent="-457200">
              <a:buAutoNum type="alphaUcPeriod"/>
            </a:pPr>
            <a:r>
              <a:rPr lang="en-US" dirty="0"/>
              <a:t>Hyperbole</a:t>
            </a:r>
          </a:p>
          <a:p>
            <a:pPr marL="0" indent="0">
              <a:buNone/>
            </a:pPr>
            <a:endParaRPr lang="en-US" dirty="0"/>
          </a:p>
        </p:txBody>
      </p:sp>
      <p:sp>
        <p:nvSpPr>
          <p:cNvPr id="4" name="Rectangle 3"/>
          <p:cNvSpPr/>
          <p:nvPr/>
        </p:nvSpPr>
        <p:spPr>
          <a:xfrm>
            <a:off x="457200" y="6080115"/>
            <a:ext cx="8229600" cy="307777"/>
          </a:xfrm>
          <a:prstGeom prst="rect">
            <a:avLst/>
          </a:prstGeom>
        </p:spPr>
        <p:txBody>
          <a:bodyPr wrap="square">
            <a:spAutoFit/>
          </a:bodyPr>
          <a:lstStyle/>
          <a:p>
            <a:pPr algn="ctr"/>
            <a:r>
              <a:rPr lang="en-US" sz="1400" dirty="0"/>
              <a:t>Associated Text: “Departure” by Sherwood Anderson</a:t>
            </a:r>
          </a:p>
        </p:txBody>
      </p:sp>
    </p:spTree>
    <p:extLst>
      <p:ext uri="{BB962C8B-B14F-4D97-AF65-F5344CB8AC3E}">
        <p14:creationId xmlns:p14="http://schemas.microsoft.com/office/powerpoint/2010/main" val="3838384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2374"/>
            <a:ext cx="8229600" cy="4981551"/>
          </a:xfrm>
        </p:spPr>
        <p:txBody>
          <a:bodyPr/>
          <a:lstStyle/>
          <a:p>
            <a:pPr marL="109538" marR="0" indent="0">
              <a:lnSpc>
                <a:spcPct val="110000"/>
              </a:lnSpc>
              <a:spcBef>
                <a:spcPts val="600"/>
              </a:spcBef>
              <a:buNone/>
            </a:pPr>
            <a:r>
              <a:rPr lang="en-US" b="1" dirty="0">
                <a:latin typeface="Lucida Sans" panose="020B0602030504020204" pitchFamily="34" charset="0"/>
                <a:ea typeface="MS Mincho"/>
                <a:cs typeface="Tahoma"/>
              </a:rPr>
              <a:t>How does the phrase “tiny human insects” in paragraph 3 impact the meaning of the text?</a:t>
            </a:r>
            <a:endParaRPr lang="en-US" dirty="0">
              <a:latin typeface="Lucida Sans" panose="020B0602030504020204" pitchFamily="34" charset="0"/>
              <a:ea typeface="Calibri"/>
              <a:cs typeface="Times New Roman"/>
            </a:endParaRPr>
          </a:p>
          <a:p>
            <a:pPr marL="463550" lvl="0">
              <a:lnSpc>
                <a:spcPct val="110000"/>
              </a:lnSpc>
              <a:spcBef>
                <a:spcPts val="0"/>
              </a:spcBef>
              <a:buFont typeface="+mj-lt"/>
              <a:buAutoNum type="alphaUcPeriod"/>
            </a:pPr>
            <a:r>
              <a:rPr lang="en-US" dirty="0">
                <a:latin typeface="Lucida Sans" panose="020B0602030504020204" pitchFamily="34" charset="0"/>
                <a:ea typeface="MS Mincho"/>
                <a:cs typeface="Tahoma"/>
              </a:rPr>
              <a:t>It reveals that the lives of individuals are not considered important in Winesburg.</a:t>
            </a:r>
            <a:endParaRPr lang="en-US" dirty="0">
              <a:latin typeface="Lucida Sans" panose="020B0602030504020204" pitchFamily="34" charset="0"/>
              <a:ea typeface="Calibri"/>
              <a:cs typeface="Times New Roman"/>
            </a:endParaRPr>
          </a:p>
          <a:p>
            <a:pPr marL="463550" lvl="0">
              <a:lnSpc>
                <a:spcPct val="110000"/>
              </a:lnSpc>
              <a:spcBef>
                <a:spcPts val="0"/>
              </a:spcBef>
              <a:buFont typeface="+mj-lt"/>
              <a:buAutoNum type="alphaUcPeriod"/>
            </a:pPr>
            <a:r>
              <a:rPr lang="en-US" dirty="0">
                <a:latin typeface="Lucida Sans" panose="020B0602030504020204" pitchFamily="34" charset="0"/>
                <a:ea typeface="MS Mincho"/>
                <a:cs typeface="Tahoma"/>
              </a:rPr>
              <a:t>It emphasizes the vast contrast in size between the farmland and the farmers.</a:t>
            </a:r>
            <a:endParaRPr lang="en-US" dirty="0">
              <a:latin typeface="Lucida Sans" panose="020B0602030504020204" pitchFamily="34" charset="0"/>
              <a:ea typeface="Calibri"/>
              <a:cs typeface="Times New Roman"/>
            </a:endParaRPr>
          </a:p>
          <a:p>
            <a:pPr marL="463550" lvl="0">
              <a:lnSpc>
                <a:spcPct val="110000"/>
              </a:lnSpc>
              <a:spcBef>
                <a:spcPts val="0"/>
              </a:spcBef>
              <a:buFont typeface="+mj-lt"/>
              <a:buAutoNum type="alphaUcPeriod"/>
            </a:pPr>
            <a:r>
              <a:rPr lang="en-US" dirty="0">
                <a:latin typeface="Lucida Sans" panose="020B0602030504020204" pitchFamily="34" charset="0"/>
                <a:ea typeface="MS Mincho"/>
                <a:cs typeface="Tahoma"/>
              </a:rPr>
              <a:t>It implies that George’s decision to leave Winesburg will not affect his life in a significant way.</a:t>
            </a:r>
          </a:p>
          <a:p>
            <a:pPr marL="463550" lvl="0">
              <a:lnSpc>
                <a:spcPct val="110000"/>
              </a:lnSpc>
              <a:spcBef>
                <a:spcPts val="0"/>
              </a:spcBef>
              <a:buFont typeface="+mj-lt"/>
              <a:buAutoNum type="alphaUcPeriod"/>
            </a:pPr>
            <a:r>
              <a:rPr lang="en-US" dirty="0">
                <a:latin typeface="Lucida Sans" panose="020B0602030504020204" pitchFamily="34" charset="0"/>
                <a:ea typeface="MS Mincho"/>
                <a:cs typeface="Tahoma"/>
              </a:rPr>
              <a:t>It introduces the relative insignificance of farming as an occupation. </a:t>
            </a:r>
            <a:endParaRPr lang="en-US" i="1" dirty="0">
              <a:latin typeface="Lucida Sans" panose="020B0602030504020204" pitchFamily="34" charset="0"/>
              <a:ea typeface="Calibri"/>
              <a:cs typeface="Times New Roman"/>
            </a:endParaRPr>
          </a:p>
          <a:p>
            <a:pPr marL="0" indent="0">
              <a:buNone/>
            </a:pPr>
            <a:endParaRPr lang="en-US" dirty="0"/>
          </a:p>
          <a:p>
            <a:pPr marL="0" indent="0">
              <a:buNone/>
            </a:pPr>
            <a:endParaRPr lang="en-US" dirty="0"/>
          </a:p>
        </p:txBody>
      </p:sp>
      <p:sp>
        <p:nvSpPr>
          <p:cNvPr id="4" name="TextBox 3"/>
          <p:cNvSpPr txBox="1"/>
          <p:nvPr/>
        </p:nvSpPr>
        <p:spPr>
          <a:xfrm>
            <a:off x="282102" y="6065481"/>
            <a:ext cx="8579796" cy="307777"/>
          </a:xfrm>
          <a:prstGeom prst="rect">
            <a:avLst/>
          </a:prstGeom>
          <a:noFill/>
        </p:spPr>
        <p:txBody>
          <a:bodyPr wrap="square" rtlCol="0">
            <a:spAutoFit/>
          </a:bodyPr>
          <a:lstStyle/>
          <a:p>
            <a:pPr algn="ctr"/>
            <a:r>
              <a:rPr lang="en-US" sz="1400" dirty="0"/>
              <a:t>Associated Text: “Departure” by Sherwood Anderson</a:t>
            </a:r>
          </a:p>
        </p:txBody>
      </p:sp>
    </p:spTree>
    <p:extLst>
      <p:ext uri="{BB962C8B-B14F-4D97-AF65-F5344CB8AC3E}">
        <p14:creationId xmlns:p14="http://schemas.microsoft.com/office/powerpoint/2010/main" val="1810420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1830"/>
            <a:ext cx="8229600" cy="4016699"/>
          </a:xfrm>
        </p:spPr>
        <p:txBody>
          <a:bodyPr/>
          <a:lstStyle/>
          <a:p>
            <a:pPr marL="0" indent="0">
              <a:lnSpc>
                <a:spcPct val="110000"/>
              </a:lnSpc>
              <a:buNone/>
            </a:pPr>
            <a:r>
              <a:rPr lang="en-US" b="1" dirty="0"/>
              <a:t>What word </a:t>
            </a:r>
            <a:r>
              <a:rPr lang="en-US" b="1" u="sng" dirty="0"/>
              <a:t>best</a:t>
            </a:r>
            <a:r>
              <a:rPr lang="en-US" b="1" dirty="0"/>
              <a:t> describes the tone of Stanza 1 of the poem?</a:t>
            </a:r>
          </a:p>
          <a:p>
            <a:pPr marL="457200" indent="-457200">
              <a:lnSpc>
                <a:spcPct val="110000"/>
              </a:lnSpc>
              <a:buAutoNum type="alphaUcPeriod"/>
            </a:pPr>
            <a:r>
              <a:rPr lang="en-US" dirty="0"/>
              <a:t>weary</a:t>
            </a:r>
          </a:p>
          <a:p>
            <a:pPr marL="457200" indent="-457200">
              <a:lnSpc>
                <a:spcPct val="110000"/>
              </a:lnSpc>
              <a:buAutoNum type="alphaUcPeriod"/>
            </a:pPr>
            <a:r>
              <a:rPr lang="en-US" dirty="0"/>
              <a:t>lonely</a:t>
            </a:r>
          </a:p>
          <a:p>
            <a:pPr marL="457200" indent="-457200">
              <a:lnSpc>
                <a:spcPct val="110000"/>
              </a:lnSpc>
              <a:buAutoNum type="alphaUcPeriod"/>
            </a:pPr>
            <a:r>
              <a:rPr lang="en-US" dirty="0"/>
              <a:t>frustrated</a:t>
            </a:r>
          </a:p>
          <a:p>
            <a:pPr marL="457200" indent="-457200">
              <a:lnSpc>
                <a:spcPct val="110000"/>
              </a:lnSpc>
              <a:buAutoNum type="alphaUcPeriod"/>
            </a:pPr>
            <a:r>
              <a:rPr lang="en-US" dirty="0"/>
              <a:t>sad</a:t>
            </a:r>
          </a:p>
          <a:p>
            <a:pPr marL="0" indent="0">
              <a:buNone/>
            </a:pPr>
            <a:endParaRPr lang="en-US" dirty="0"/>
          </a:p>
        </p:txBody>
      </p:sp>
      <p:sp>
        <p:nvSpPr>
          <p:cNvPr id="2" name="Rectangle 1"/>
          <p:cNvSpPr/>
          <p:nvPr/>
        </p:nvSpPr>
        <p:spPr>
          <a:xfrm>
            <a:off x="457200" y="6068145"/>
            <a:ext cx="8229600" cy="307777"/>
          </a:xfrm>
          <a:prstGeom prst="rect">
            <a:avLst/>
          </a:prstGeom>
        </p:spPr>
        <p:txBody>
          <a:bodyPr wrap="square">
            <a:spAutoFit/>
          </a:bodyPr>
          <a:lstStyle/>
          <a:p>
            <a:pPr algn="ctr"/>
            <a:r>
              <a:rPr lang="en-US" sz="1400" dirty="0"/>
              <a:t>Associated Text: “Dulce et Decorum Est” by Wilfred Owen</a:t>
            </a:r>
          </a:p>
        </p:txBody>
      </p:sp>
    </p:spTree>
    <p:extLst>
      <p:ext uri="{BB962C8B-B14F-4D97-AF65-F5344CB8AC3E}">
        <p14:creationId xmlns:p14="http://schemas.microsoft.com/office/powerpoint/2010/main" val="120764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a:t>
            </a:r>
          </a:p>
        </p:txBody>
      </p:sp>
      <p:sp>
        <p:nvSpPr>
          <p:cNvPr id="3" name="Content Placeholder 2"/>
          <p:cNvSpPr>
            <a:spLocks noGrp="1"/>
          </p:cNvSpPr>
          <p:nvPr>
            <p:ph idx="1"/>
          </p:nvPr>
        </p:nvSpPr>
        <p:spPr/>
        <p:txBody>
          <a:bodyPr/>
          <a:lstStyle/>
          <a:p>
            <a:pPr marL="0" indent="0">
              <a:buNone/>
            </a:pPr>
            <a:r>
              <a:rPr lang="en-US" dirty="0"/>
              <a:t>The purpose of these materials is to help develop understanding of the expectations of high-quality summative assessment items. The concepts shown throughout these modules can be useful for classroom questioning and assessment, but the items themselves may need to be slightly modified.</a:t>
            </a:r>
          </a:p>
        </p:txBody>
      </p:sp>
    </p:spTree>
    <p:extLst>
      <p:ext uri="{BB962C8B-B14F-4D97-AF65-F5344CB8AC3E}">
        <p14:creationId xmlns:p14="http://schemas.microsoft.com/office/powerpoint/2010/main" val="861249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1286"/>
            <a:ext cx="8229600" cy="5814878"/>
          </a:xfrm>
        </p:spPr>
        <p:txBody>
          <a:bodyPr>
            <a:normAutofit fontScale="92500" lnSpcReduction="20000"/>
          </a:bodyPr>
          <a:lstStyle/>
          <a:p>
            <a:pPr marL="0" indent="0">
              <a:buNone/>
            </a:pPr>
            <a:r>
              <a:rPr lang="en-US" sz="2200" b="1" dirty="0"/>
              <a:t>The following question has two parts. Answer Part A and then answer Part B.</a:t>
            </a:r>
          </a:p>
          <a:p>
            <a:pPr marL="0" indent="0">
              <a:buNone/>
            </a:pPr>
            <a:endParaRPr lang="en-US" sz="2200" b="1" dirty="0"/>
          </a:p>
          <a:p>
            <a:pPr marL="0" indent="0">
              <a:buNone/>
            </a:pPr>
            <a:r>
              <a:rPr lang="en-US" sz="2200" b="1" dirty="0"/>
              <a:t>Part A: Which word </a:t>
            </a:r>
            <a:r>
              <a:rPr lang="en-US" sz="2200" b="1" u="sng" dirty="0"/>
              <a:t>best</a:t>
            </a:r>
            <a:r>
              <a:rPr lang="en-US" sz="2200" b="1" dirty="0"/>
              <a:t> describes the tone of Stanza 1 of the poem?</a:t>
            </a:r>
          </a:p>
          <a:p>
            <a:pPr marL="457200" indent="-457200">
              <a:buAutoNum type="alphaUcPeriod"/>
            </a:pPr>
            <a:r>
              <a:rPr lang="en-US" sz="2200" dirty="0"/>
              <a:t>weary</a:t>
            </a:r>
          </a:p>
          <a:p>
            <a:pPr marL="457200" indent="-457200">
              <a:buAutoNum type="alphaUcPeriod"/>
            </a:pPr>
            <a:r>
              <a:rPr lang="en-US" sz="2200" dirty="0"/>
              <a:t>lonely</a:t>
            </a:r>
          </a:p>
          <a:p>
            <a:pPr marL="457200" indent="-457200">
              <a:buAutoNum type="alphaUcPeriod"/>
            </a:pPr>
            <a:r>
              <a:rPr lang="en-US" sz="2200" dirty="0"/>
              <a:t>frustrated</a:t>
            </a:r>
          </a:p>
          <a:p>
            <a:pPr marL="457200" indent="-457200">
              <a:buAutoNum type="alphaUcPeriod"/>
            </a:pPr>
            <a:r>
              <a:rPr lang="en-US" sz="2200" dirty="0"/>
              <a:t>sad</a:t>
            </a:r>
          </a:p>
          <a:p>
            <a:pPr marL="0" indent="0">
              <a:buNone/>
            </a:pPr>
            <a:endParaRPr lang="en-US" sz="2200" b="1" dirty="0"/>
          </a:p>
          <a:p>
            <a:pPr marL="0" indent="0">
              <a:buNone/>
            </a:pPr>
            <a:r>
              <a:rPr lang="en-US" sz="2200" b="1" dirty="0"/>
              <a:t>Part B: Which </a:t>
            </a:r>
            <a:r>
              <a:rPr lang="en-US" sz="2200" b="1" u="sng" dirty="0"/>
              <a:t>three</a:t>
            </a:r>
            <a:r>
              <a:rPr lang="en-US" sz="2200" b="1" dirty="0"/>
              <a:t> phrases from Stanza 1 best support the answer to Part A? </a:t>
            </a:r>
            <a:endParaRPr lang="en-US" sz="2200" dirty="0"/>
          </a:p>
          <a:p>
            <a:pPr marL="0" indent="0">
              <a:buNone/>
            </a:pPr>
            <a:r>
              <a:rPr lang="en-US" sz="2200" dirty="0"/>
              <a:t>A. “Bent double” </a:t>
            </a:r>
          </a:p>
          <a:p>
            <a:pPr marL="0" indent="0">
              <a:buNone/>
            </a:pPr>
            <a:r>
              <a:rPr lang="en-US" sz="2200" dirty="0"/>
              <a:t>B. “cursed through sludge” </a:t>
            </a:r>
          </a:p>
          <a:p>
            <a:pPr marL="0" indent="0">
              <a:buNone/>
            </a:pPr>
            <a:r>
              <a:rPr lang="en-US" sz="2200" dirty="0"/>
              <a:t>C. “haunting flares” </a:t>
            </a:r>
          </a:p>
          <a:p>
            <a:pPr marL="0" indent="0">
              <a:buNone/>
            </a:pPr>
            <a:r>
              <a:rPr lang="en-US" sz="2200" dirty="0"/>
              <a:t>D. “turned our backs” </a:t>
            </a:r>
          </a:p>
          <a:p>
            <a:pPr marL="0" indent="0">
              <a:buNone/>
            </a:pPr>
            <a:r>
              <a:rPr lang="en-US" sz="2200" dirty="0"/>
              <a:t>E. “marched asleep” </a:t>
            </a:r>
          </a:p>
          <a:p>
            <a:pPr marL="0" indent="0">
              <a:buNone/>
            </a:pPr>
            <a:r>
              <a:rPr lang="en-US" sz="2200" dirty="0"/>
              <a:t>F. “drunk with fatigue” </a:t>
            </a:r>
          </a:p>
          <a:p>
            <a:pPr marL="0" indent="0">
              <a:buNone/>
            </a:pPr>
            <a:r>
              <a:rPr lang="en-US" sz="2200" dirty="0"/>
              <a:t>G. “dropping softly behind” </a:t>
            </a:r>
          </a:p>
          <a:p>
            <a:endParaRPr lang="en-US" dirty="0"/>
          </a:p>
        </p:txBody>
      </p:sp>
      <p:sp>
        <p:nvSpPr>
          <p:cNvPr id="4" name="Rectangle 3"/>
          <p:cNvSpPr/>
          <p:nvPr/>
        </p:nvSpPr>
        <p:spPr>
          <a:xfrm>
            <a:off x="457200" y="6065743"/>
            <a:ext cx="8229600" cy="307777"/>
          </a:xfrm>
          <a:prstGeom prst="rect">
            <a:avLst/>
          </a:prstGeom>
        </p:spPr>
        <p:txBody>
          <a:bodyPr wrap="square">
            <a:spAutoFit/>
          </a:bodyPr>
          <a:lstStyle/>
          <a:p>
            <a:pPr algn="ctr"/>
            <a:r>
              <a:rPr lang="en-US" sz="1400" dirty="0"/>
              <a:t>Associated Text: “Dulce et Decorum Est” by Wilfred Owen</a:t>
            </a:r>
          </a:p>
        </p:txBody>
      </p:sp>
    </p:spTree>
    <p:extLst>
      <p:ext uri="{BB962C8B-B14F-4D97-AF65-F5344CB8AC3E}">
        <p14:creationId xmlns:p14="http://schemas.microsoft.com/office/powerpoint/2010/main" val="1797433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CCSS.ELA-Literacy.RL.8.5</a:t>
            </a:r>
          </a:p>
        </p:txBody>
      </p:sp>
      <p:sp>
        <p:nvSpPr>
          <p:cNvPr id="3" name="Content Placeholder 2"/>
          <p:cNvSpPr>
            <a:spLocks noGrp="1"/>
          </p:cNvSpPr>
          <p:nvPr>
            <p:ph idx="1"/>
          </p:nvPr>
        </p:nvSpPr>
        <p:spPr>
          <a:xfrm>
            <a:off x="457200" y="1600200"/>
            <a:ext cx="8229600" cy="1917915"/>
          </a:xfrm>
        </p:spPr>
        <p:txBody>
          <a:bodyPr/>
          <a:lstStyle/>
          <a:p>
            <a:pPr marL="0" indent="0">
              <a:lnSpc>
                <a:spcPct val="110000"/>
              </a:lnSpc>
              <a:buNone/>
            </a:pPr>
            <a:r>
              <a:rPr lang="en-US" dirty="0">
                <a:solidFill>
                  <a:schemeClr val="accent2"/>
                </a:solidFill>
              </a:rPr>
              <a:t>Compare and contrast </a:t>
            </a:r>
            <a:r>
              <a:rPr lang="en-US" dirty="0"/>
              <a:t>the structure of two or more texts and </a:t>
            </a:r>
            <a:r>
              <a:rPr lang="en-US" dirty="0">
                <a:solidFill>
                  <a:schemeClr val="accent2"/>
                </a:solidFill>
              </a:rPr>
              <a:t>analyze</a:t>
            </a:r>
            <a:r>
              <a:rPr lang="en-US" dirty="0"/>
              <a:t> how the differing structure of each text contributes to its meaning and style. </a:t>
            </a:r>
          </a:p>
        </p:txBody>
      </p:sp>
    </p:spTree>
    <p:extLst>
      <p:ext uri="{BB962C8B-B14F-4D97-AF65-F5344CB8AC3E}">
        <p14:creationId xmlns:p14="http://schemas.microsoft.com/office/powerpoint/2010/main" val="2973658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9400"/>
            <a:ext cx="8229600" cy="5846763"/>
          </a:xfrm>
        </p:spPr>
        <p:txBody>
          <a:bodyPr>
            <a:normAutofit lnSpcReduction="10000"/>
          </a:bodyPr>
          <a:lstStyle/>
          <a:p>
            <a:pPr marL="0" indent="0">
              <a:buNone/>
            </a:pPr>
            <a:r>
              <a:rPr lang="en-US" b="1" dirty="0"/>
              <a:t>Which statement below </a:t>
            </a:r>
            <a:r>
              <a:rPr lang="en-US" b="1" u="sng" dirty="0"/>
              <a:t>best</a:t>
            </a:r>
            <a:r>
              <a:rPr lang="en-US" b="1" dirty="0"/>
              <a:t> describes how the author’s choices regarding time and structure help advance a theme of the story?</a:t>
            </a:r>
          </a:p>
          <a:p>
            <a:pPr marL="457200" indent="-457200">
              <a:buFont typeface="+mj-lt"/>
              <a:buAutoNum type="alphaUcPeriod"/>
            </a:pPr>
            <a:r>
              <a:rPr lang="en-US" dirty="0"/>
              <a:t>The author contrasts George’s sociable nature to Winesburg’s unfriendliness to suggest that George will be happier elsewhere.</a:t>
            </a:r>
          </a:p>
          <a:p>
            <a:pPr marL="457200" indent="-457200">
              <a:buFont typeface="+mj-lt"/>
              <a:buAutoNum type="alphaUcPeriod"/>
            </a:pPr>
            <a:r>
              <a:rPr lang="en-US" dirty="0"/>
              <a:t>The author highlights the tension between George and his father by having George experience flashbacks about Winesburg while he rests on the train.</a:t>
            </a:r>
          </a:p>
          <a:p>
            <a:pPr marL="457200" indent="-457200">
              <a:buFont typeface="+mj-lt"/>
              <a:buAutoNum type="alphaUcPeriod"/>
            </a:pPr>
            <a:r>
              <a:rPr lang="en-US" dirty="0"/>
              <a:t>The author focuses on the many pleasant things about Winesburg in order to emphasize George’s fear about leaving his home.</a:t>
            </a:r>
          </a:p>
          <a:p>
            <a:pPr marL="457200" indent="-457200">
              <a:buFont typeface="+mj-lt"/>
              <a:buAutoNum type="alphaUcPeriod"/>
            </a:pPr>
            <a:r>
              <a:rPr lang="en-US" dirty="0"/>
              <a:t>The author adopts a slow pace with few notable events in order to illuminate how quiet life is for George in a town like Winesburg.</a:t>
            </a:r>
          </a:p>
        </p:txBody>
      </p:sp>
      <p:sp>
        <p:nvSpPr>
          <p:cNvPr id="4" name="TextBox 3"/>
          <p:cNvSpPr txBox="1"/>
          <p:nvPr/>
        </p:nvSpPr>
        <p:spPr>
          <a:xfrm>
            <a:off x="282102" y="6065481"/>
            <a:ext cx="8579796" cy="307777"/>
          </a:xfrm>
          <a:prstGeom prst="rect">
            <a:avLst/>
          </a:prstGeom>
          <a:noFill/>
        </p:spPr>
        <p:txBody>
          <a:bodyPr wrap="square" rtlCol="0">
            <a:spAutoFit/>
          </a:bodyPr>
          <a:lstStyle/>
          <a:p>
            <a:pPr algn="ctr"/>
            <a:r>
              <a:rPr lang="en-US" sz="1400" dirty="0"/>
              <a:t>Associated Text: “Departure” by Sherwood Anderson</a:t>
            </a:r>
          </a:p>
        </p:txBody>
      </p:sp>
    </p:spTree>
    <p:extLst>
      <p:ext uri="{BB962C8B-B14F-4D97-AF65-F5344CB8AC3E}">
        <p14:creationId xmlns:p14="http://schemas.microsoft.com/office/powerpoint/2010/main" val="3088105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058770"/>
          </a:xfrm>
        </p:spPr>
        <p:txBody>
          <a:bodyPr>
            <a:normAutofit fontScale="92500" lnSpcReduction="20000"/>
          </a:bodyPr>
          <a:lstStyle/>
          <a:p>
            <a:pPr marL="0" indent="0">
              <a:lnSpc>
                <a:spcPct val="110000"/>
              </a:lnSpc>
              <a:buNone/>
            </a:pPr>
            <a:r>
              <a:rPr lang="en-US" b="1" dirty="0"/>
              <a:t>How do Whitman and Hughes use the structure of the poems to contribute to the meaning of “I Hear America Singing,” and “I, Too, Sing America?”</a:t>
            </a:r>
          </a:p>
          <a:p>
            <a:pPr marL="457200" indent="-457200">
              <a:lnSpc>
                <a:spcPct val="110000"/>
              </a:lnSpc>
              <a:buAutoNum type="alphaUcPeriod"/>
            </a:pPr>
            <a:r>
              <a:rPr lang="en-US" dirty="0"/>
              <a:t>In both poems, the poets avoid traditional rhyme scheme to highlight the important role that freedom has on American life. </a:t>
            </a:r>
          </a:p>
          <a:p>
            <a:pPr marL="457200" indent="-457200">
              <a:lnSpc>
                <a:spcPct val="110000"/>
              </a:lnSpc>
              <a:buAutoNum type="alphaUcPeriod"/>
            </a:pPr>
            <a:r>
              <a:rPr lang="en-US" dirty="0"/>
              <a:t>Whitman gradually increases the length of his lines to emphasize the growing importance of the American worker, while Hughes varies the line length to call attention to the experience in the kitchen. </a:t>
            </a:r>
          </a:p>
          <a:p>
            <a:pPr marL="457200" indent="-457200">
              <a:lnSpc>
                <a:spcPct val="110000"/>
              </a:lnSpc>
              <a:buAutoNum type="alphaUcPeriod"/>
            </a:pPr>
            <a:r>
              <a:rPr lang="en-US" dirty="0"/>
              <a:t>Both poets use repeated words and phrases to describe American independence. </a:t>
            </a:r>
          </a:p>
          <a:p>
            <a:pPr marL="457200" indent="-457200">
              <a:lnSpc>
                <a:spcPct val="110000"/>
              </a:lnSpc>
              <a:buAutoNum type="alphaUcPeriod"/>
            </a:pPr>
            <a:r>
              <a:rPr lang="en-US" dirty="0"/>
              <a:t>Hughes uses short lines to tell a simple story, while Whitman uses longer lines to celebrate the complex role of the American worker. </a:t>
            </a:r>
          </a:p>
        </p:txBody>
      </p:sp>
      <p:sp>
        <p:nvSpPr>
          <p:cNvPr id="4" name="Rectangle 3"/>
          <p:cNvSpPr/>
          <p:nvPr/>
        </p:nvSpPr>
        <p:spPr>
          <a:xfrm>
            <a:off x="457200" y="6039694"/>
            <a:ext cx="8229600" cy="307777"/>
          </a:xfrm>
          <a:prstGeom prst="rect">
            <a:avLst/>
          </a:prstGeom>
        </p:spPr>
        <p:txBody>
          <a:bodyPr wrap="square">
            <a:spAutoFit/>
          </a:bodyPr>
          <a:lstStyle/>
          <a:p>
            <a:pPr algn="ctr"/>
            <a:r>
              <a:rPr lang="en-US" sz="1400" dirty="0"/>
              <a:t>Associated Texts: “I Hear America Singing” by Walt Whitman and “I, Too, Sing America” by Langston Hughes</a:t>
            </a:r>
          </a:p>
        </p:txBody>
      </p:sp>
    </p:spTree>
    <p:extLst>
      <p:ext uri="{BB962C8B-B14F-4D97-AF65-F5344CB8AC3E}">
        <p14:creationId xmlns:p14="http://schemas.microsoft.com/office/powerpoint/2010/main" val="3930396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CCSS.ELA-LITERACY.RL.8.6</a:t>
            </a:r>
          </a:p>
        </p:txBody>
      </p:sp>
      <p:sp>
        <p:nvSpPr>
          <p:cNvPr id="3" name="Content Placeholder 2"/>
          <p:cNvSpPr>
            <a:spLocks noGrp="1"/>
          </p:cNvSpPr>
          <p:nvPr>
            <p:ph idx="1"/>
          </p:nvPr>
        </p:nvSpPr>
        <p:spPr/>
        <p:txBody>
          <a:bodyPr/>
          <a:lstStyle/>
          <a:p>
            <a:pPr marL="0" indent="0">
              <a:lnSpc>
                <a:spcPct val="110000"/>
              </a:lnSpc>
              <a:buNone/>
            </a:pPr>
            <a:r>
              <a:rPr lang="en-US" dirty="0">
                <a:solidFill>
                  <a:schemeClr val="accent2"/>
                </a:solidFill>
              </a:rPr>
              <a:t>Analyze</a:t>
            </a:r>
            <a:r>
              <a:rPr lang="en-US" dirty="0"/>
              <a:t> how differences in the points of view of the characters and the audience or reader (e.g., created through the use of dramatic irony) create such effects as suspense or humor.</a:t>
            </a:r>
          </a:p>
          <a:p>
            <a:pPr marL="0" indent="0">
              <a:buNone/>
            </a:pPr>
            <a:endParaRPr lang="en-US" dirty="0"/>
          </a:p>
        </p:txBody>
      </p:sp>
    </p:spTree>
    <p:extLst>
      <p:ext uri="{BB962C8B-B14F-4D97-AF65-F5344CB8AC3E}">
        <p14:creationId xmlns:p14="http://schemas.microsoft.com/office/powerpoint/2010/main" val="2997421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196"/>
            <a:ext cx="8229600" cy="5198197"/>
          </a:xfrm>
        </p:spPr>
        <p:txBody>
          <a:bodyPr/>
          <a:lstStyle/>
          <a:p>
            <a:pPr marL="0" indent="0">
              <a:buNone/>
            </a:pPr>
            <a:r>
              <a:rPr lang="en-US" b="1" dirty="0"/>
              <a:t>What is the point of view of “Departure” and how does it impact the story?</a:t>
            </a:r>
          </a:p>
          <a:p>
            <a:pPr marL="457200" indent="-457200">
              <a:buAutoNum type="alphaUcPeriod"/>
            </a:pPr>
            <a:r>
              <a:rPr lang="en-US" dirty="0"/>
              <a:t>First person—George tells the story to the reader making it more personal and emotional.</a:t>
            </a:r>
          </a:p>
          <a:p>
            <a:pPr marL="457200" indent="-457200">
              <a:buAutoNum type="alphaUcPeriod"/>
            </a:pPr>
            <a:r>
              <a:rPr lang="en-US" dirty="0"/>
              <a:t>Second person—The author speaks directly to “you,” the reader, making the reader a participant in George’s experiences.</a:t>
            </a:r>
          </a:p>
          <a:p>
            <a:pPr marL="457200" indent="-457200">
              <a:buAutoNum type="alphaUcPeriod"/>
            </a:pPr>
            <a:r>
              <a:rPr lang="en-US" dirty="0"/>
              <a:t>Third person omniscient—The author tells George’s thoughts and those of the other characters.</a:t>
            </a:r>
          </a:p>
          <a:p>
            <a:pPr marL="457200" indent="-457200">
              <a:buAutoNum type="alphaUcPeriod"/>
            </a:pPr>
            <a:r>
              <a:rPr lang="en-US" dirty="0"/>
              <a:t>Third person limited—The author tells the reader George’s thoughts but no one else’s.</a:t>
            </a:r>
          </a:p>
        </p:txBody>
      </p:sp>
      <p:sp>
        <p:nvSpPr>
          <p:cNvPr id="2" name="Rectangle 1"/>
          <p:cNvSpPr/>
          <p:nvPr/>
        </p:nvSpPr>
        <p:spPr>
          <a:xfrm>
            <a:off x="457200" y="6061594"/>
            <a:ext cx="8229600" cy="307777"/>
          </a:xfrm>
          <a:prstGeom prst="rect">
            <a:avLst/>
          </a:prstGeom>
        </p:spPr>
        <p:txBody>
          <a:bodyPr wrap="square">
            <a:spAutoFit/>
          </a:bodyPr>
          <a:lstStyle/>
          <a:p>
            <a:pPr algn="ctr"/>
            <a:r>
              <a:rPr lang="en-US" sz="1400" dirty="0"/>
              <a:t>Associated Text: “Departure” by Sherwood Anderson</a:t>
            </a:r>
          </a:p>
        </p:txBody>
      </p:sp>
    </p:spTree>
    <p:extLst>
      <p:ext uri="{BB962C8B-B14F-4D97-AF65-F5344CB8AC3E}">
        <p14:creationId xmlns:p14="http://schemas.microsoft.com/office/powerpoint/2010/main" val="1249063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noAutofit/>
          </a:bodyPr>
          <a:lstStyle/>
          <a:p>
            <a:pPr marL="0" indent="0" algn="ctr">
              <a:buNone/>
            </a:pPr>
            <a:r>
              <a:rPr lang="en-US" sz="1600" b="1" dirty="0"/>
              <a:t>Please read the following excerpt from Edgar Allan Poe’s “The Tell Tale Heart.”</a:t>
            </a:r>
            <a:r>
              <a:rPr lang="en-US" sz="1600" dirty="0"/>
              <a:t>	</a:t>
            </a:r>
          </a:p>
          <a:p>
            <a:pPr marL="0" indent="0">
              <a:buNone/>
            </a:pPr>
            <a:r>
              <a:rPr lang="en-US" sz="1600" dirty="0"/>
              <a:t>	If still you think me mad, you will think so no longer when I describe the wise precautions I took for the concealment of the body. The night waned, and I worked hastily, but in silence. First of all I dismembered the corpse. I cut off the head and the arms and the legs.</a:t>
            </a:r>
          </a:p>
          <a:p>
            <a:pPr marL="0" indent="0">
              <a:buNone/>
            </a:pPr>
            <a:r>
              <a:rPr lang="en-US" sz="1600" dirty="0"/>
              <a:t>I then took up three planks from the flooring of the chamber, and deposited all between the scantlings. I then replaced the boards so cleverly, so cunningly, that no human eye --not even his --could have detected any thing wrong. There was nothing to wash out --no stain of any kind --no blood-spot whatever. I had been too wary for that. A tub had caught all --ha! ha!</a:t>
            </a:r>
          </a:p>
          <a:p>
            <a:pPr marL="0" indent="0">
              <a:buNone/>
            </a:pPr>
            <a:r>
              <a:rPr lang="en-US" sz="1600" dirty="0"/>
              <a:t>	When I had made an end of these labors, it was four o'clock --still dark as midnight. As the bell sounded the hour, there came a knocking at the street door. I went down to open it with a light heart, --for what had I now to fear? There entered three men, who introduced themselves, with perfect suavity, as officers of the police. A shriek had been heard by a neighbour during the night; suspicion of foul play had been aroused; information had been lodged at the police office, and they (the officers) had been deputed to search the premises.</a:t>
            </a:r>
          </a:p>
          <a:p>
            <a:pPr marL="0" indent="0">
              <a:buNone/>
            </a:pPr>
            <a:r>
              <a:rPr lang="en-US" sz="1600" dirty="0"/>
              <a:t>	I smiled, --for what had I to fear? I bade the gentlemen welcome. The shriek, I said, was my own in a dream. The old man, I mentioned, was absent in the country. I took my visitors all over the house. I bade them search --search well. I led them, at length, to his chamber. I showed them his treasures, secure, undisturbed. In the enthusiasm of my confidence, I brought chairs into the room, and desired them here to rest from their fatigues, while I myself, in the wild audacity of my perfect triumph, placed my own seat upon the very spot beneath which reposed the corpse of the victim.</a:t>
            </a:r>
          </a:p>
        </p:txBody>
      </p:sp>
      <p:sp>
        <p:nvSpPr>
          <p:cNvPr id="2" name="Rectangle 1"/>
          <p:cNvSpPr/>
          <p:nvPr/>
        </p:nvSpPr>
        <p:spPr>
          <a:xfrm>
            <a:off x="457200" y="6077974"/>
            <a:ext cx="8229600" cy="307777"/>
          </a:xfrm>
          <a:prstGeom prst="rect">
            <a:avLst/>
          </a:prstGeom>
        </p:spPr>
        <p:txBody>
          <a:bodyPr wrap="square">
            <a:spAutoFit/>
          </a:bodyPr>
          <a:lstStyle/>
          <a:p>
            <a:pPr algn="ctr"/>
            <a:r>
              <a:rPr lang="en-US" sz="1400" dirty="0"/>
              <a:t>Associated Text: “The Tell Tale Heart” by Edgar Allan Poe</a:t>
            </a:r>
          </a:p>
        </p:txBody>
      </p:sp>
    </p:spTree>
    <p:extLst>
      <p:ext uri="{BB962C8B-B14F-4D97-AF65-F5344CB8AC3E}">
        <p14:creationId xmlns:p14="http://schemas.microsoft.com/office/powerpoint/2010/main" val="805123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5132"/>
            <a:ext cx="8229600" cy="4305871"/>
          </a:xfrm>
        </p:spPr>
        <p:txBody>
          <a:bodyPr/>
          <a:lstStyle/>
          <a:p>
            <a:pPr marL="0" indent="0">
              <a:buNone/>
            </a:pPr>
            <a:endParaRPr lang="en-US" b="1" dirty="0"/>
          </a:p>
          <a:p>
            <a:pPr marL="0" indent="0">
              <a:buNone/>
            </a:pPr>
            <a:r>
              <a:rPr lang="en-US" b="1" dirty="0"/>
              <a:t>How does Poe’s description of events create dramatic irony (when the reader knows something that other characters do not)? What effect does his technique have on the reader? Use details from the passage to support your answer. </a:t>
            </a:r>
          </a:p>
        </p:txBody>
      </p:sp>
      <p:sp>
        <p:nvSpPr>
          <p:cNvPr id="4" name="Rectangle 3"/>
          <p:cNvSpPr/>
          <p:nvPr/>
        </p:nvSpPr>
        <p:spPr>
          <a:xfrm>
            <a:off x="457200" y="6046093"/>
            <a:ext cx="8229600" cy="307777"/>
          </a:xfrm>
          <a:prstGeom prst="rect">
            <a:avLst/>
          </a:prstGeom>
        </p:spPr>
        <p:txBody>
          <a:bodyPr wrap="square">
            <a:spAutoFit/>
          </a:bodyPr>
          <a:lstStyle/>
          <a:p>
            <a:pPr algn="ctr"/>
            <a:r>
              <a:rPr lang="en-US" sz="1400" dirty="0"/>
              <a:t>Associated Text: “The Tell Tale Heart” by Edgar Allan Poe</a:t>
            </a:r>
          </a:p>
        </p:txBody>
      </p:sp>
    </p:spTree>
    <p:extLst>
      <p:ext uri="{BB962C8B-B14F-4D97-AF65-F5344CB8AC3E}">
        <p14:creationId xmlns:p14="http://schemas.microsoft.com/office/powerpoint/2010/main" val="330125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CCSS.ELA-Literacy.8.7</a:t>
            </a:r>
          </a:p>
        </p:txBody>
      </p:sp>
      <p:sp>
        <p:nvSpPr>
          <p:cNvPr id="3" name="Content Placeholder 2"/>
          <p:cNvSpPr>
            <a:spLocks noGrp="1"/>
          </p:cNvSpPr>
          <p:nvPr>
            <p:ph idx="1"/>
          </p:nvPr>
        </p:nvSpPr>
        <p:spPr/>
        <p:txBody>
          <a:bodyPr/>
          <a:lstStyle/>
          <a:p>
            <a:pPr marL="0" indent="0">
              <a:lnSpc>
                <a:spcPct val="110000"/>
              </a:lnSpc>
              <a:buNone/>
            </a:pPr>
            <a:r>
              <a:rPr lang="en-US" dirty="0">
                <a:solidFill>
                  <a:schemeClr val="accent2"/>
                </a:solidFill>
              </a:rPr>
              <a:t>Analyze</a:t>
            </a:r>
            <a:r>
              <a:rPr lang="en-US" dirty="0"/>
              <a:t> the extent to which a filmed or live production of a story or drama stays faithful to or departs from the text or script, </a:t>
            </a:r>
            <a:r>
              <a:rPr lang="en-US" dirty="0">
                <a:solidFill>
                  <a:schemeClr val="accent2"/>
                </a:solidFill>
              </a:rPr>
              <a:t>evaluating</a:t>
            </a:r>
            <a:r>
              <a:rPr lang="en-US" dirty="0"/>
              <a:t> the choices made by the director or actors. </a:t>
            </a:r>
          </a:p>
        </p:txBody>
      </p:sp>
    </p:spTree>
    <p:extLst>
      <p:ext uri="{BB962C8B-B14F-4D97-AF65-F5344CB8AC3E}">
        <p14:creationId xmlns:p14="http://schemas.microsoft.com/office/powerpoint/2010/main" val="1973066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gr-assets.com/photos/1315767946p8/33710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9989" y="456846"/>
            <a:ext cx="3350530" cy="52983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513634" y="955869"/>
            <a:ext cx="4202349" cy="4524315"/>
          </a:xfrm>
          <a:prstGeom prst="rect">
            <a:avLst/>
          </a:prstGeom>
          <a:noFill/>
        </p:spPr>
        <p:txBody>
          <a:bodyPr wrap="square" rtlCol="0">
            <a:spAutoFit/>
          </a:bodyPr>
          <a:lstStyle/>
          <a:p>
            <a:r>
              <a:rPr lang="en-US" sz="2400" b="1" dirty="0">
                <a:latin typeface="Lucida Sans" panose="020B0602030504020204" pitchFamily="34" charset="0"/>
              </a:rPr>
              <a:t>What information does the map of Winesburg add to “Departure”?</a:t>
            </a:r>
          </a:p>
          <a:p>
            <a:pPr marL="342900" indent="-342900">
              <a:buAutoNum type="alphaUcPeriod"/>
            </a:pPr>
            <a:r>
              <a:rPr lang="en-US" sz="2400" dirty="0">
                <a:latin typeface="Lucida Sans" panose="020B0602030504020204" pitchFamily="34" charset="0"/>
              </a:rPr>
              <a:t>It shows the farmlands where George grew  up.</a:t>
            </a:r>
          </a:p>
          <a:p>
            <a:pPr marL="342900" indent="-342900">
              <a:buAutoNum type="alphaUcPeriod"/>
            </a:pPr>
            <a:r>
              <a:rPr lang="en-US" sz="2400" dirty="0">
                <a:latin typeface="Lucida Sans" panose="020B0602030504020204" pitchFamily="34" charset="0"/>
              </a:rPr>
              <a:t>It shows the location of George’s house.</a:t>
            </a:r>
          </a:p>
          <a:p>
            <a:pPr marL="342900" indent="-342900">
              <a:buAutoNum type="alphaUcPeriod"/>
            </a:pPr>
            <a:r>
              <a:rPr lang="en-US" sz="2400" dirty="0">
                <a:latin typeface="Lucida Sans" panose="020B0602030504020204" pitchFamily="34" charset="0"/>
              </a:rPr>
              <a:t>It shows how far George has to travel.  </a:t>
            </a:r>
          </a:p>
          <a:p>
            <a:pPr marL="342900" indent="-342900">
              <a:buAutoNum type="alphaUcPeriod"/>
            </a:pPr>
            <a:r>
              <a:rPr lang="en-US" sz="2400" dirty="0">
                <a:latin typeface="Lucida Sans" panose="020B0602030504020204" pitchFamily="34" charset="0"/>
              </a:rPr>
              <a:t>It shows where George walked the day of his trip. </a:t>
            </a:r>
          </a:p>
        </p:txBody>
      </p:sp>
      <p:sp>
        <p:nvSpPr>
          <p:cNvPr id="2" name="Rectangle 1"/>
          <p:cNvSpPr/>
          <p:nvPr/>
        </p:nvSpPr>
        <p:spPr>
          <a:xfrm>
            <a:off x="559989" y="6062307"/>
            <a:ext cx="8155993" cy="307777"/>
          </a:xfrm>
          <a:prstGeom prst="rect">
            <a:avLst/>
          </a:prstGeom>
        </p:spPr>
        <p:txBody>
          <a:bodyPr wrap="square">
            <a:spAutoFit/>
          </a:bodyPr>
          <a:lstStyle/>
          <a:p>
            <a:pPr algn="ctr"/>
            <a:r>
              <a:rPr lang="en-US" sz="1400" dirty="0"/>
              <a:t>Associated Text: “Departure” by Sherwood Anderson</a:t>
            </a:r>
          </a:p>
        </p:txBody>
      </p:sp>
    </p:spTree>
    <p:extLst>
      <p:ext uri="{BB962C8B-B14F-4D97-AF65-F5344CB8AC3E}">
        <p14:creationId xmlns:p14="http://schemas.microsoft.com/office/powerpoint/2010/main" val="4052713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Reading Standards for Literature</a:t>
            </a:r>
          </a:p>
        </p:txBody>
      </p:sp>
    </p:spTree>
    <p:extLst>
      <p:ext uri="{BB962C8B-B14F-4D97-AF65-F5344CB8AC3E}">
        <p14:creationId xmlns:p14="http://schemas.microsoft.com/office/powerpoint/2010/main" val="1667845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094" y="245660"/>
            <a:ext cx="8229600" cy="5880503"/>
          </a:xfrm>
        </p:spPr>
        <p:txBody>
          <a:bodyPr>
            <a:normAutofit fontScale="92500"/>
          </a:bodyPr>
          <a:lstStyle/>
          <a:p>
            <a:pPr marL="0" indent="0">
              <a:buNone/>
            </a:pPr>
            <a:r>
              <a:rPr lang="en-US" b="1" dirty="0"/>
              <a:t>Watch this clip from the film version of 1984:</a:t>
            </a:r>
          </a:p>
          <a:p>
            <a:pPr marL="0" indent="0">
              <a:buNone/>
            </a:pPr>
            <a:endParaRPr lang="en-US" u="sng" dirty="0">
              <a:hlinkClick r:id="rId3"/>
            </a:endParaRPr>
          </a:p>
          <a:p>
            <a:pPr marL="0" indent="0">
              <a:buNone/>
            </a:pPr>
            <a:r>
              <a:rPr lang="en-US" u="sng" dirty="0">
                <a:hlinkClick r:id="rId3"/>
              </a:rPr>
              <a:t>https://www.youtube.com/watch?v=fCZBnUt6rZ0&amp;feature=youtu.be</a:t>
            </a:r>
            <a:endParaRPr lang="en-US" dirty="0"/>
          </a:p>
          <a:p>
            <a:pPr marL="0" indent="0">
              <a:buNone/>
            </a:pPr>
            <a:endParaRPr lang="en-US" b="1" dirty="0"/>
          </a:p>
          <a:p>
            <a:pPr marL="0" indent="0">
              <a:buNone/>
            </a:pPr>
            <a:r>
              <a:rPr lang="en-US" b="1" dirty="0"/>
              <a:t>Begin viewing the film at minute 4:37 and </a:t>
            </a:r>
            <a:r>
              <a:rPr lang="en-US" b="1" u="sng" dirty="0"/>
              <a:t>end at 6:10.</a:t>
            </a:r>
            <a:r>
              <a:rPr lang="en-US" dirty="0"/>
              <a:t> </a:t>
            </a:r>
          </a:p>
          <a:p>
            <a:pPr marL="0" indent="0">
              <a:buNone/>
            </a:pPr>
            <a:endParaRPr lang="en-US" dirty="0"/>
          </a:p>
          <a:p>
            <a:pPr marL="0" indent="0">
              <a:buNone/>
            </a:pPr>
            <a:r>
              <a:rPr lang="en-US" b="1" dirty="0"/>
              <a:t>In the scene of the film version of </a:t>
            </a:r>
            <a:r>
              <a:rPr lang="en-US" b="1" i="1" dirty="0"/>
              <a:t>1984, </a:t>
            </a:r>
            <a:r>
              <a:rPr lang="en-US" b="1" dirty="0"/>
              <a:t>which detail of the text is emphasized through the actions of the actor portraying Winston?</a:t>
            </a:r>
            <a:endParaRPr lang="en-US" dirty="0"/>
          </a:p>
          <a:p>
            <a:pPr marL="457200" indent="-457200">
              <a:buFont typeface="+mj-lt"/>
              <a:buAutoNum type="alphaUcPeriod"/>
            </a:pPr>
            <a:r>
              <a:rPr lang="en-US" dirty="0"/>
              <a:t>the compelling nature of Big Brother’s speeches</a:t>
            </a:r>
            <a:r>
              <a:rPr lang="en-US" b="1" dirty="0"/>
              <a:t>	</a:t>
            </a:r>
            <a:endParaRPr lang="en-US" dirty="0"/>
          </a:p>
          <a:p>
            <a:pPr marL="457200" indent="-457200">
              <a:buFont typeface="+mj-lt"/>
              <a:buAutoNum type="alphaUcPeriod"/>
            </a:pPr>
            <a:r>
              <a:rPr lang="en-US" dirty="0"/>
              <a:t>the absolute control that Big Brother had on the lives of the people </a:t>
            </a:r>
          </a:p>
          <a:p>
            <a:pPr marL="457200" indent="-457200">
              <a:buFont typeface="+mj-lt"/>
              <a:buAutoNum type="alphaUcPeriod"/>
            </a:pPr>
            <a:r>
              <a:rPr lang="en-US" dirty="0"/>
              <a:t>the poverty that surrounds Winston</a:t>
            </a:r>
          </a:p>
          <a:p>
            <a:pPr marL="457200" indent="-457200">
              <a:buFont typeface="+mj-lt"/>
              <a:buAutoNum type="alphaUcPeriod"/>
            </a:pPr>
            <a:r>
              <a:rPr lang="en-US" dirty="0"/>
              <a:t>the exhaustion that Winston feels on a daily basis</a:t>
            </a:r>
          </a:p>
        </p:txBody>
      </p:sp>
      <p:sp>
        <p:nvSpPr>
          <p:cNvPr id="4" name="TextBox 3"/>
          <p:cNvSpPr txBox="1"/>
          <p:nvPr/>
        </p:nvSpPr>
        <p:spPr>
          <a:xfrm>
            <a:off x="2938818" y="6049983"/>
            <a:ext cx="3277436" cy="307777"/>
          </a:xfrm>
          <a:prstGeom prst="rect">
            <a:avLst/>
          </a:prstGeom>
          <a:noFill/>
        </p:spPr>
        <p:txBody>
          <a:bodyPr wrap="none" rtlCol="0">
            <a:spAutoFit/>
          </a:bodyPr>
          <a:lstStyle/>
          <a:p>
            <a:r>
              <a:rPr lang="en-US" sz="1400" dirty="0"/>
              <a:t>Associated Stimuli: </a:t>
            </a:r>
            <a:r>
              <a:rPr lang="en-US" sz="1400" i="1" dirty="0"/>
              <a:t>1984</a:t>
            </a:r>
            <a:r>
              <a:rPr lang="en-US" sz="1400" dirty="0"/>
              <a:t> by George Orwell</a:t>
            </a:r>
          </a:p>
        </p:txBody>
      </p:sp>
    </p:spTree>
    <p:extLst>
      <p:ext uri="{BB962C8B-B14F-4D97-AF65-F5344CB8AC3E}">
        <p14:creationId xmlns:p14="http://schemas.microsoft.com/office/powerpoint/2010/main" val="1197869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CCSS.ELA-Literacy.RL.8.8</a:t>
            </a:r>
          </a:p>
        </p:txBody>
      </p:sp>
      <p:sp>
        <p:nvSpPr>
          <p:cNvPr id="3" name="Content Placeholder 2"/>
          <p:cNvSpPr>
            <a:spLocks noGrp="1"/>
          </p:cNvSpPr>
          <p:nvPr>
            <p:ph idx="1"/>
          </p:nvPr>
        </p:nvSpPr>
        <p:spPr/>
        <p:txBody>
          <a:bodyPr anchor="ctr"/>
          <a:lstStyle/>
          <a:p>
            <a:pPr marL="0" indent="0" algn="ctr">
              <a:buNone/>
            </a:pPr>
            <a:r>
              <a:rPr lang="en-US" dirty="0"/>
              <a:t>Standard 8 does not apply to literature.</a:t>
            </a:r>
          </a:p>
        </p:txBody>
      </p:sp>
    </p:spTree>
    <p:extLst>
      <p:ext uri="{BB962C8B-B14F-4D97-AF65-F5344CB8AC3E}">
        <p14:creationId xmlns:p14="http://schemas.microsoft.com/office/powerpoint/2010/main" val="3437352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CCSS.ELA-Literacy.RL.8.9</a:t>
            </a:r>
          </a:p>
        </p:txBody>
      </p:sp>
      <p:sp>
        <p:nvSpPr>
          <p:cNvPr id="3" name="Content Placeholder 2"/>
          <p:cNvSpPr>
            <a:spLocks noGrp="1"/>
          </p:cNvSpPr>
          <p:nvPr>
            <p:ph idx="1"/>
          </p:nvPr>
        </p:nvSpPr>
        <p:spPr/>
        <p:txBody>
          <a:bodyPr/>
          <a:lstStyle/>
          <a:p>
            <a:pPr marL="0" indent="0">
              <a:buNone/>
            </a:pPr>
            <a:r>
              <a:rPr lang="en-US" dirty="0">
                <a:solidFill>
                  <a:schemeClr val="accent2"/>
                </a:solidFill>
              </a:rPr>
              <a:t>Analyze</a:t>
            </a:r>
            <a:r>
              <a:rPr lang="en-US" dirty="0"/>
              <a:t> how a modern work of fiction draws on themes, patterns of events, or character types from myths, traditional stories, or religious works such as the Bible, including describing how the material is rendered new.</a:t>
            </a:r>
          </a:p>
          <a:p>
            <a:pPr marL="0" indent="0">
              <a:buNone/>
            </a:pPr>
            <a:br>
              <a:rPr lang="en-US" dirty="0"/>
            </a:br>
            <a:endParaRPr lang="en-US" dirty="0"/>
          </a:p>
        </p:txBody>
      </p:sp>
    </p:spTree>
    <p:extLst>
      <p:ext uri="{BB962C8B-B14F-4D97-AF65-F5344CB8AC3E}">
        <p14:creationId xmlns:p14="http://schemas.microsoft.com/office/powerpoint/2010/main" val="4274244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3816458"/>
          </a:xfrm>
        </p:spPr>
        <p:txBody>
          <a:bodyPr/>
          <a:lstStyle/>
          <a:p>
            <a:pPr marL="0" indent="0">
              <a:buNone/>
            </a:pPr>
            <a:r>
              <a:rPr lang="en-US" b="1" dirty="0"/>
              <a:t>Write a paragraph explaining how George Willard’s departure from Winesburg represents the archetypal journey. Use details from the passage to support your answer. </a:t>
            </a:r>
          </a:p>
        </p:txBody>
      </p:sp>
      <p:sp>
        <p:nvSpPr>
          <p:cNvPr id="5" name="TextBox 4"/>
          <p:cNvSpPr txBox="1"/>
          <p:nvPr/>
        </p:nvSpPr>
        <p:spPr>
          <a:xfrm>
            <a:off x="252919" y="6055545"/>
            <a:ext cx="8579796" cy="307777"/>
          </a:xfrm>
          <a:prstGeom prst="rect">
            <a:avLst/>
          </a:prstGeom>
          <a:noFill/>
        </p:spPr>
        <p:txBody>
          <a:bodyPr wrap="square" rtlCol="0">
            <a:spAutoFit/>
          </a:bodyPr>
          <a:lstStyle/>
          <a:p>
            <a:pPr algn="ctr"/>
            <a:r>
              <a:rPr lang="en-US" sz="1400" dirty="0"/>
              <a:t>Associated Text: “Departure” by Sherwood Anderson</a:t>
            </a:r>
          </a:p>
        </p:txBody>
      </p:sp>
    </p:spTree>
    <p:extLst>
      <p:ext uri="{BB962C8B-B14F-4D97-AF65-F5344CB8AC3E}">
        <p14:creationId xmlns:p14="http://schemas.microsoft.com/office/powerpoint/2010/main" val="1636466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3770194"/>
          </a:xfrm>
        </p:spPr>
        <p:txBody>
          <a:bodyPr>
            <a:normAutofit/>
          </a:bodyPr>
          <a:lstStyle/>
          <a:p>
            <a:pPr marL="0" indent="0">
              <a:buNone/>
            </a:pPr>
            <a:r>
              <a:rPr lang="en-US" b="1" dirty="0"/>
              <a:t>Langston Hughes cited Walt Whitman as one of his greatest influences, and some believe that Hughes wrote, “I, Too, Sing America” in response to Whitman’s “I Hear America Singing.” Using textual evidence from both poems to support your answer, describe how Hughes’ poem builds on Whitman’s poem. Consider aspects such as structure, theme, word choice, etc., as you craft your response. </a:t>
            </a:r>
          </a:p>
        </p:txBody>
      </p:sp>
      <p:sp>
        <p:nvSpPr>
          <p:cNvPr id="2" name="Rectangle 1"/>
          <p:cNvSpPr/>
          <p:nvPr/>
        </p:nvSpPr>
        <p:spPr>
          <a:xfrm>
            <a:off x="441702" y="6039217"/>
            <a:ext cx="8229600" cy="307777"/>
          </a:xfrm>
          <a:prstGeom prst="rect">
            <a:avLst/>
          </a:prstGeom>
        </p:spPr>
        <p:txBody>
          <a:bodyPr wrap="square">
            <a:spAutoFit/>
          </a:bodyPr>
          <a:lstStyle/>
          <a:p>
            <a:pPr algn="ctr"/>
            <a:r>
              <a:rPr lang="en-US" sz="1400" dirty="0"/>
              <a:t>Associated Texts: “I Hear America Singing” by Walt Whitman and “I, Too, Sing America” by Langston Hughes</a:t>
            </a:r>
          </a:p>
        </p:txBody>
      </p:sp>
    </p:spTree>
    <p:extLst>
      <p:ext uri="{BB962C8B-B14F-4D97-AF65-F5344CB8AC3E}">
        <p14:creationId xmlns:p14="http://schemas.microsoft.com/office/powerpoint/2010/main" val="419432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Bottom Line for </a:t>
            </a:r>
            <a:br>
              <a:rPr lang="en-US" dirty="0"/>
            </a:br>
            <a:r>
              <a:rPr lang="en-US" dirty="0"/>
              <a:t>Reading for Literature Standards</a:t>
            </a:r>
          </a:p>
        </p:txBody>
      </p:sp>
      <p:sp>
        <p:nvSpPr>
          <p:cNvPr id="3" name="Content Placeholder 2"/>
          <p:cNvSpPr>
            <a:spLocks noGrp="1"/>
          </p:cNvSpPr>
          <p:nvPr>
            <p:ph idx="1"/>
          </p:nvPr>
        </p:nvSpPr>
        <p:spPr/>
        <p:txBody>
          <a:bodyPr>
            <a:normAutofit fontScale="92500"/>
          </a:bodyPr>
          <a:lstStyle/>
          <a:p>
            <a:pPr marL="0" indent="0">
              <a:buNone/>
            </a:pPr>
            <a:r>
              <a:rPr lang="en-US" i="1" dirty="0"/>
              <a:t>Questions are </a:t>
            </a:r>
          </a:p>
          <a:p>
            <a:pPr lvl="1"/>
            <a:r>
              <a:rPr lang="en-US" sz="2400" dirty="0"/>
              <a:t>based on texts that are of </a:t>
            </a:r>
            <a:r>
              <a:rPr lang="en-US" sz="2400" b="1" dirty="0">
                <a:solidFill>
                  <a:schemeClr val="accent2"/>
                </a:solidFill>
              </a:rPr>
              <a:t>appropriate</a:t>
            </a:r>
            <a:r>
              <a:rPr lang="en-US" sz="2400" dirty="0">
                <a:solidFill>
                  <a:schemeClr val="accent2"/>
                </a:solidFill>
              </a:rPr>
              <a:t> </a:t>
            </a:r>
            <a:r>
              <a:rPr lang="en-US" sz="2400" b="1" dirty="0">
                <a:solidFill>
                  <a:schemeClr val="accent2"/>
                </a:solidFill>
              </a:rPr>
              <a:t>complexity</a:t>
            </a:r>
            <a:r>
              <a:rPr lang="en-US" sz="2400" dirty="0"/>
              <a:t>. They are worthy of students’ attention. (Standard 10)</a:t>
            </a:r>
          </a:p>
          <a:p>
            <a:pPr marL="0" indent="0">
              <a:buNone/>
            </a:pPr>
            <a:endParaRPr lang="en-US" dirty="0"/>
          </a:p>
          <a:p>
            <a:pPr marL="0" indent="0">
              <a:buNone/>
            </a:pPr>
            <a:r>
              <a:rPr lang="en-US" i="1" dirty="0"/>
              <a:t>Questions require</a:t>
            </a:r>
          </a:p>
          <a:p>
            <a:pPr lvl="1"/>
            <a:r>
              <a:rPr lang="en-US" sz="2400" dirty="0"/>
              <a:t>students to </a:t>
            </a:r>
            <a:r>
              <a:rPr lang="en-US" sz="2400" b="1" dirty="0">
                <a:solidFill>
                  <a:schemeClr val="accent2"/>
                </a:solidFill>
              </a:rPr>
              <a:t>read</a:t>
            </a:r>
            <a:r>
              <a:rPr lang="en-US" sz="2400" dirty="0">
                <a:solidFill>
                  <a:schemeClr val="accent2"/>
                </a:solidFill>
              </a:rPr>
              <a:t> </a:t>
            </a:r>
            <a:r>
              <a:rPr lang="en-US" sz="2400" b="1" dirty="0">
                <a:solidFill>
                  <a:schemeClr val="accent2"/>
                </a:solidFill>
              </a:rPr>
              <a:t>closely</a:t>
            </a:r>
            <a:r>
              <a:rPr lang="en-US" sz="2400" dirty="0">
                <a:solidFill>
                  <a:schemeClr val="accent2"/>
                </a:solidFill>
              </a:rPr>
              <a:t> </a:t>
            </a:r>
            <a:r>
              <a:rPr lang="en-US" sz="2400" dirty="0">
                <a:solidFill>
                  <a:schemeClr val="tx1"/>
                </a:solidFill>
              </a:rPr>
              <a:t>and </a:t>
            </a:r>
            <a:r>
              <a:rPr lang="en-US" sz="2400" b="1" dirty="0">
                <a:solidFill>
                  <a:schemeClr val="accent2"/>
                </a:solidFill>
              </a:rPr>
              <a:t>think deeply </a:t>
            </a:r>
            <a:r>
              <a:rPr lang="en-US" sz="2400" dirty="0">
                <a:solidFill>
                  <a:schemeClr val="tx1"/>
                </a:solidFill>
              </a:rPr>
              <a:t>about </a:t>
            </a:r>
            <a:r>
              <a:rPr lang="en-US" sz="2400" b="1" dirty="0">
                <a:solidFill>
                  <a:schemeClr val="accent2"/>
                </a:solidFill>
              </a:rPr>
              <a:t>key</a:t>
            </a:r>
            <a:r>
              <a:rPr lang="en-US" sz="2400" dirty="0">
                <a:solidFill>
                  <a:schemeClr val="accent2"/>
                </a:solidFill>
              </a:rPr>
              <a:t> </a:t>
            </a:r>
            <a:r>
              <a:rPr lang="en-US" sz="2400" b="1" dirty="0">
                <a:solidFill>
                  <a:schemeClr val="accent2"/>
                </a:solidFill>
              </a:rPr>
              <a:t>ideas</a:t>
            </a:r>
            <a:r>
              <a:rPr lang="en-US" sz="2400" dirty="0">
                <a:solidFill>
                  <a:schemeClr val="accent2"/>
                </a:solidFill>
              </a:rPr>
              <a:t> </a:t>
            </a:r>
            <a:r>
              <a:rPr lang="en-US" sz="2400" dirty="0">
                <a:solidFill>
                  <a:schemeClr val="tx1"/>
                </a:solidFill>
              </a:rPr>
              <a:t>and </a:t>
            </a:r>
            <a:r>
              <a:rPr lang="en-US" sz="2400" b="1" dirty="0">
                <a:solidFill>
                  <a:schemeClr val="accent2"/>
                </a:solidFill>
              </a:rPr>
              <a:t>specifics</a:t>
            </a:r>
            <a:r>
              <a:rPr lang="en-US" sz="2400" dirty="0">
                <a:solidFill>
                  <a:schemeClr val="tx1"/>
                </a:solidFill>
              </a:rPr>
              <a:t> of the texts. They are questions worth answering.</a:t>
            </a:r>
          </a:p>
          <a:p>
            <a:pPr lvl="1"/>
            <a:r>
              <a:rPr lang="en-US" sz="2400" dirty="0">
                <a:solidFill>
                  <a:schemeClr val="tx1"/>
                </a:solidFill>
              </a:rPr>
              <a:t>students to use </a:t>
            </a:r>
            <a:r>
              <a:rPr lang="en-US" sz="2400" b="1" dirty="0">
                <a:solidFill>
                  <a:schemeClr val="accent2"/>
                </a:solidFill>
              </a:rPr>
              <a:t>textual evidence </a:t>
            </a:r>
            <a:r>
              <a:rPr lang="en-US" sz="2400" dirty="0"/>
              <a:t>to help them formulate their responses. They help prepare students for the demands of careers and college. (Standard 1)</a:t>
            </a:r>
          </a:p>
          <a:p>
            <a:endParaRPr lang="en-US" dirty="0"/>
          </a:p>
        </p:txBody>
      </p:sp>
    </p:spTree>
    <p:extLst>
      <p:ext uri="{BB962C8B-B14F-4D97-AF65-F5344CB8AC3E}">
        <p14:creationId xmlns:p14="http://schemas.microsoft.com/office/powerpoint/2010/main" val="278793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7"/>
          <p:cNvSpPr txBox="1">
            <a:spLocks/>
          </p:cNvSpPr>
          <p:nvPr/>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4" name="Title 7"/>
          <p:cNvSpPr txBox="1">
            <a:spLocks/>
          </p:cNvSpPr>
          <p:nvPr/>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 name="Title 1"/>
          <p:cNvSpPr>
            <a:spLocks noGrp="1"/>
          </p:cNvSpPr>
          <p:nvPr>
            <p:ph type="title"/>
          </p:nvPr>
        </p:nvSpPr>
        <p:spPr/>
        <p:txBody>
          <a:bodyPr/>
          <a:lstStyle/>
          <a:p>
            <a:pPr algn="ctr"/>
            <a:r>
              <a:rPr lang="en-US"/>
              <a:t>Reading Standards for </a:t>
            </a:r>
            <a:r>
              <a:rPr lang="en-US" dirty="0"/>
              <a:t>Informational Text</a:t>
            </a:r>
          </a:p>
        </p:txBody>
      </p:sp>
    </p:spTree>
    <p:extLst>
      <p:ext uri="{BB962C8B-B14F-4D97-AF65-F5344CB8AC3E}">
        <p14:creationId xmlns:p14="http://schemas.microsoft.com/office/powerpoint/2010/main" val="865749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Links to Associated Informational Texts</a:t>
            </a:r>
          </a:p>
        </p:txBody>
      </p:sp>
      <p:sp>
        <p:nvSpPr>
          <p:cNvPr id="4" name="Content Placeholder 3"/>
          <p:cNvSpPr>
            <a:spLocks noGrp="1"/>
          </p:cNvSpPr>
          <p:nvPr>
            <p:ph idx="1"/>
          </p:nvPr>
        </p:nvSpPr>
        <p:spPr/>
        <p:txBody>
          <a:bodyPr>
            <a:normAutofit lnSpcReduction="10000"/>
          </a:bodyPr>
          <a:lstStyle/>
          <a:p>
            <a:pPr marL="0" indent="0">
              <a:buNone/>
            </a:pPr>
            <a:r>
              <a:rPr lang="en-US" dirty="0"/>
              <a:t>The informational sample items are written to the associated texts. </a:t>
            </a:r>
          </a:p>
          <a:p>
            <a:r>
              <a:rPr lang="en-US" i="1" dirty="0">
                <a:hlinkClick r:id="rId3"/>
              </a:rPr>
              <a:t>Forensic Science: Evidence, Clues and Investigation</a:t>
            </a:r>
            <a:r>
              <a:rPr lang="en-US" dirty="0">
                <a:hlinkClick r:id="rId3"/>
              </a:rPr>
              <a:t> by Andrea Campbell</a:t>
            </a:r>
            <a:endParaRPr lang="en-US" dirty="0"/>
          </a:p>
          <a:p>
            <a:r>
              <a:rPr lang="en-US" dirty="0">
                <a:hlinkClick r:id="rId4"/>
              </a:rPr>
              <a:t>"The Digestive Process Begins" </a:t>
            </a:r>
            <a:endParaRPr lang="en-US" dirty="0"/>
          </a:p>
          <a:p>
            <a:r>
              <a:rPr lang="en-US" i="1" dirty="0">
                <a:hlinkClick r:id="rId5"/>
              </a:rPr>
              <a:t>Nature by Design</a:t>
            </a:r>
            <a:r>
              <a:rPr lang="en-US" dirty="0">
                <a:hlinkClick r:id="rId5"/>
              </a:rPr>
              <a:t> by Bruce Brooks</a:t>
            </a:r>
            <a:endParaRPr lang="en-US" dirty="0"/>
          </a:p>
          <a:p>
            <a:r>
              <a:rPr lang="en-US" dirty="0">
                <a:hlinkClick r:id="rId6"/>
              </a:rPr>
              <a:t>"In our digital world, are young people losing the ability to read emotions?" by Stuart </a:t>
            </a:r>
            <a:r>
              <a:rPr lang="en-US" dirty="0" err="1">
                <a:hlinkClick r:id="rId6"/>
              </a:rPr>
              <a:t>Wolpert</a:t>
            </a:r>
            <a:r>
              <a:rPr lang="en-US" dirty="0">
                <a:hlinkClick r:id="rId6"/>
              </a:rPr>
              <a:t> and “Study: Kids can learn as much from ‘Sesame Street’ as from preschool” by Jim </a:t>
            </a:r>
            <a:r>
              <a:rPr lang="en-US" dirty="0" err="1">
                <a:hlinkClick r:id="rId6"/>
              </a:rPr>
              <a:t>Tankersly</a:t>
            </a:r>
            <a:r>
              <a:rPr lang="en-US" dirty="0">
                <a:hlinkClick r:id="rId6"/>
              </a:rPr>
              <a:t> </a:t>
            </a:r>
            <a:endParaRPr lang="en-US" dirty="0"/>
          </a:p>
          <a:p>
            <a:r>
              <a:rPr lang="en-US" dirty="0">
                <a:hlinkClick r:id="rId7"/>
              </a:rPr>
              <a:t>“This is how Cookie Monster makes your kid smarter” </a:t>
            </a:r>
            <a:r>
              <a:rPr lang="en-US" dirty="0"/>
              <a:t>(video)</a:t>
            </a:r>
          </a:p>
          <a:p>
            <a:endParaRPr lang="en-US" dirty="0"/>
          </a:p>
        </p:txBody>
      </p:sp>
    </p:spTree>
    <p:extLst>
      <p:ext uri="{BB962C8B-B14F-4D97-AF65-F5344CB8AC3E}">
        <p14:creationId xmlns:p14="http://schemas.microsoft.com/office/powerpoint/2010/main" val="2178785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Diving into the Specific Grade-Level Standards</a:t>
            </a:r>
          </a:p>
        </p:txBody>
      </p:sp>
      <p:sp>
        <p:nvSpPr>
          <p:cNvPr id="3" name="Content Placeholder 2"/>
          <p:cNvSpPr>
            <a:spLocks noGrp="1"/>
          </p:cNvSpPr>
          <p:nvPr>
            <p:ph idx="1"/>
          </p:nvPr>
        </p:nvSpPr>
        <p:spPr/>
        <p:txBody>
          <a:bodyPr/>
          <a:lstStyle/>
          <a:p>
            <a:pPr marL="0" indent="0">
              <a:buNone/>
            </a:pPr>
            <a:r>
              <a:rPr lang="en-US" dirty="0"/>
              <a:t>Remember that Standards 1 and 10 are bookends requiring:</a:t>
            </a:r>
          </a:p>
          <a:p>
            <a:r>
              <a:rPr lang="en-US" dirty="0"/>
              <a:t>all </a:t>
            </a:r>
            <a:r>
              <a:rPr lang="en-US" b="1" dirty="0">
                <a:solidFill>
                  <a:schemeClr val="accent2"/>
                </a:solidFill>
              </a:rPr>
              <a:t>passages</a:t>
            </a:r>
            <a:r>
              <a:rPr lang="en-US" dirty="0">
                <a:solidFill>
                  <a:schemeClr val="accent2"/>
                </a:solidFill>
              </a:rPr>
              <a:t> </a:t>
            </a:r>
            <a:r>
              <a:rPr lang="en-US" dirty="0"/>
              <a:t>to be appropriately complex </a:t>
            </a:r>
          </a:p>
          <a:p>
            <a:r>
              <a:rPr lang="en-US" dirty="0"/>
              <a:t>all </a:t>
            </a:r>
            <a:r>
              <a:rPr lang="en-US" b="1" dirty="0">
                <a:solidFill>
                  <a:schemeClr val="accent2"/>
                </a:solidFill>
              </a:rPr>
              <a:t>items</a:t>
            </a:r>
            <a:r>
              <a:rPr lang="en-US" dirty="0">
                <a:solidFill>
                  <a:schemeClr val="accent2"/>
                </a:solidFill>
              </a:rPr>
              <a:t> </a:t>
            </a:r>
            <a:r>
              <a:rPr lang="en-US" dirty="0"/>
              <a:t>to be answered using textual evidence</a:t>
            </a:r>
            <a:endParaRPr lang="en-US" strike="sngStrike" dirty="0"/>
          </a:p>
        </p:txBody>
      </p:sp>
    </p:spTree>
    <p:extLst>
      <p:ext uri="{BB962C8B-B14F-4D97-AF65-F5344CB8AC3E}">
        <p14:creationId xmlns:p14="http://schemas.microsoft.com/office/powerpoint/2010/main" val="455460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CCSS.ELA-Literacy.RI.8.2</a:t>
            </a:r>
          </a:p>
        </p:txBody>
      </p:sp>
      <p:sp>
        <p:nvSpPr>
          <p:cNvPr id="4" name="Content Placeholder 3"/>
          <p:cNvSpPr>
            <a:spLocks noGrp="1"/>
          </p:cNvSpPr>
          <p:nvPr>
            <p:ph idx="1"/>
          </p:nvPr>
        </p:nvSpPr>
        <p:spPr/>
        <p:txBody>
          <a:bodyPr/>
          <a:lstStyle/>
          <a:p>
            <a:pPr marL="0" indent="0">
              <a:lnSpc>
                <a:spcPct val="110000"/>
              </a:lnSpc>
              <a:buNone/>
            </a:pPr>
            <a:r>
              <a:rPr lang="en-US" dirty="0">
                <a:solidFill>
                  <a:schemeClr val="accent2"/>
                </a:solidFill>
              </a:rPr>
              <a:t>Determine</a:t>
            </a:r>
            <a:r>
              <a:rPr lang="en-US" dirty="0"/>
              <a:t> a central idea of a text and </a:t>
            </a:r>
            <a:r>
              <a:rPr lang="en-US" dirty="0">
                <a:solidFill>
                  <a:schemeClr val="accent2"/>
                </a:solidFill>
              </a:rPr>
              <a:t>analyze</a:t>
            </a:r>
            <a:r>
              <a:rPr lang="en-US" dirty="0"/>
              <a:t> its development over the course of the text, including its relationship to supporting ideas; </a:t>
            </a:r>
            <a:r>
              <a:rPr lang="en-US" dirty="0">
                <a:solidFill>
                  <a:schemeClr val="accent2"/>
                </a:solidFill>
              </a:rPr>
              <a:t>provide</a:t>
            </a:r>
            <a:r>
              <a:rPr lang="en-US" dirty="0"/>
              <a:t> an objective summary of the text. </a:t>
            </a:r>
          </a:p>
        </p:txBody>
      </p:sp>
    </p:spTree>
    <p:extLst>
      <p:ext uri="{BB962C8B-B14F-4D97-AF65-F5344CB8AC3E}">
        <p14:creationId xmlns:p14="http://schemas.microsoft.com/office/powerpoint/2010/main" val="275490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lstStyle/>
          <a:p>
            <a:pPr algn="ctr"/>
            <a:r>
              <a:rPr lang="en-US" dirty="0"/>
              <a:t>Links to Associated Literary Texts</a:t>
            </a:r>
          </a:p>
        </p:txBody>
      </p:sp>
      <p:sp>
        <p:nvSpPr>
          <p:cNvPr id="4" name="Content Placeholder 3"/>
          <p:cNvSpPr>
            <a:spLocks noGrp="1"/>
          </p:cNvSpPr>
          <p:nvPr>
            <p:ph idx="1"/>
          </p:nvPr>
        </p:nvSpPr>
        <p:spPr/>
        <p:txBody>
          <a:bodyPr/>
          <a:lstStyle/>
          <a:p>
            <a:pPr marL="0" indent="0">
              <a:buNone/>
            </a:pPr>
            <a:r>
              <a:rPr lang="en-US" dirty="0"/>
              <a:t>The literary sample items are written to the texts linked below. To better understand the points made in each item, you should familiarize yourself with each text.</a:t>
            </a:r>
          </a:p>
          <a:p>
            <a:r>
              <a:rPr lang="en-US" dirty="0">
                <a:hlinkClick r:id="rId3"/>
              </a:rPr>
              <a:t>Chapter III of “The Open Boat” by Stephen Crane</a:t>
            </a:r>
            <a:endParaRPr lang="en-US" dirty="0"/>
          </a:p>
          <a:p>
            <a:r>
              <a:rPr lang="en-US" dirty="0">
                <a:hlinkClick r:id="rId4"/>
              </a:rPr>
              <a:t>“Departure” by Sherwood Anderson</a:t>
            </a:r>
            <a:endParaRPr lang="en-US" dirty="0"/>
          </a:p>
          <a:p>
            <a:r>
              <a:rPr lang="en-US" dirty="0">
                <a:hlinkClick r:id="rId5"/>
              </a:rPr>
              <a:t>“Dulce et Decorum Est” by Wilfred Owen</a:t>
            </a:r>
            <a:endParaRPr lang="en-US" dirty="0"/>
          </a:p>
          <a:p>
            <a:r>
              <a:rPr lang="en-US" i="1" dirty="0">
                <a:hlinkClick r:id="rId6"/>
              </a:rPr>
              <a:t>1984 </a:t>
            </a:r>
            <a:r>
              <a:rPr lang="en-US" dirty="0">
                <a:hlinkClick r:id="rId6"/>
              </a:rPr>
              <a:t>by George Orwell</a:t>
            </a:r>
            <a:endParaRPr lang="en-US" dirty="0"/>
          </a:p>
          <a:p>
            <a:r>
              <a:rPr lang="en-US" dirty="0">
                <a:hlinkClick r:id="rId7"/>
              </a:rPr>
              <a:t>“I Hear America Singing” by Walt Whitman and “I, Too, Sing America” by Langston Hughes</a:t>
            </a:r>
            <a:endParaRPr lang="en-US" dirty="0"/>
          </a:p>
        </p:txBody>
      </p:sp>
    </p:spTree>
    <p:extLst>
      <p:ext uri="{BB962C8B-B14F-4D97-AF65-F5344CB8AC3E}">
        <p14:creationId xmlns:p14="http://schemas.microsoft.com/office/powerpoint/2010/main" val="121418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2101"/>
            <a:ext cx="8229600" cy="5519764"/>
          </a:xfrm>
        </p:spPr>
        <p:txBody>
          <a:bodyPr>
            <a:normAutofit fontScale="92500" lnSpcReduction="20000"/>
          </a:bodyPr>
          <a:lstStyle/>
          <a:p>
            <a:pPr marL="0" indent="0">
              <a:lnSpc>
                <a:spcPct val="110000"/>
              </a:lnSpc>
              <a:buNone/>
            </a:pPr>
            <a:r>
              <a:rPr lang="en-US" sz="2200" b="1" dirty="0"/>
              <a:t>Select </a:t>
            </a:r>
            <a:r>
              <a:rPr lang="en-US" sz="2200" b="1" u="sng" dirty="0"/>
              <a:t>two</a:t>
            </a:r>
            <a:r>
              <a:rPr lang="en-US" sz="2200" b="1" dirty="0"/>
              <a:t> sentences from the text that best support the central idea that forensic science is only one part of the process of solving crimes. </a:t>
            </a:r>
          </a:p>
          <a:p>
            <a:pPr marL="457200" indent="-457200">
              <a:lnSpc>
                <a:spcPct val="110000"/>
              </a:lnSpc>
              <a:buAutoNum type="alphaUcPeriod"/>
            </a:pPr>
            <a:r>
              <a:rPr lang="en-US" sz="2200" dirty="0"/>
              <a:t>“But modern criminal investigations still begin in a manner Sherlock Holmes would find familiar—with careful examination of the crime scene.”</a:t>
            </a:r>
          </a:p>
          <a:p>
            <a:pPr marL="457200" indent="-457200">
              <a:lnSpc>
                <a:spcPct val="110000"/>
              </a:lnSpc>
              <a:buAutoNum type="alphaUcPeriod"/>
            </a:pPr>
            <a:r>
              <a:rPr lang="en-US" sz="2200" dirty="0"/>
              <a:t>“However, distinction should be made between the terms </a:t>
            </a:r>
            <a:r>
              <a:rPr lang="en-US" sz="2200" i="1" dirty="0"/>
              <a:t>forensic science </a:t>
            </a:r>
            <a:r>
              <a:rPr lang="en-US" sz="2200" dirty="0"/>
              <a:t>and</a:t>
            </a:r>
            <a:r>
              <a:rPr lang="en-US" sz="2200" i="1" dirty="0"/>
              <a:t> criminalistics</a:t>
            </a:r>
            <a:r>
              <a:rPr lang="en-US" sz="2200" dirty="0"/>
              <a:t>, which are often used interchangeably.”</a:t>
            </a:r>
          </a:p>
          <a:p>
            <a:pPr marL="457200" indent="-457200">
              <a:lnSpc>
                <a:spcPct val="110000"/>
              </a:lnSpc>
              <a:buAutoNum type="alphaUcPeriod"/>
            </a:pPr>
            <a:r>
              <a:rPr lang="en-US" sz="2200" dirty="0"/>
              <a:t>“Seldom is guilt proved or blame assessed with a single piece of evidence.”</a:t>
            </a:r>
          </a:p>
          <a:p>
            <a:pPr marL="457200" indent="-457200">
              <a:lnSpc>
                <a:spcPct val="110000"/>
              </a:lnSpc>
              <a:buAutoNum type="alphaUcPeriod"/>
            </a:pPr>
            <a:r>
              <a:rPr lang="en-US" sz="2200" dirty="0"/>
              <a:t>“Sometimes prosecutors have little except forensic evidence from which to construct a case; other times they use forensic evidence merely to corroborate the other types of evidence they’ve developed.”</a:t>
            </a:r>
          </a:p>
          <a:p>
            <a:pPr marL="457200" indent="-457200">
              <a:lnSpc>
                <a:spcPct val="110000"/>
              </a:lnSpc>
              <a:buAutoNum type="alphaUcPeriod"/>
            </a:pPr>
            <a:r>
              <a:rPr lang="en-US" sz="2200" dirty="0"/>
              <a:t>“Forensic evidence is static.”</a:t>
            </a:r>
          </a:p>
          <a:p>
            <a:pPr marL="457200" indent="-457200">
              <a:lnSpc>
                <a:spcPct val="110000"/>
              </a:lnSpc>
              <a:buAutoNum type="alphaUcPeriod"/>
            </a:pPr>
            <a:r>
              <a:rPr lang="en-US" sz="2200" dirty="0"/>
              <a:t>“Yet hard evidence is only as reliable as the people who collect, analyze, and interpret it.” </a:t>
            </a:r>
          </a:p>
          <a:p>
            <a:pPr marL="457200" indent="-457200">
              <a:buAutoNum type="alphaUcPeriod"/>
            </a:pPr>
            <a:endParaRPr lang="en-US" dirty="0"/>
          </a:p>
        </p:txBody>
      </p:sp>
      <p:sp>
        <p:nvSpPr>
          <p:cNvPr id="4" name="TextBox 3"/>
          <p:cNvSpPr txBox="1"/>
          <p:nvPr/>
        </p:nvSpPr>
        <p:spPr>
          <a:xfrm>
            <a:off x="336550" y="6061423"/>
            <a:ext cx="8470900" cy="307777"/>
          </a:xfrm>
          <a:prstGeom prst="rect">
            <a:avLst/>
          </a:prstGeom>
          <a:noFill/>
        </p:spPr>
        <p:txBody>
          <a:bodyPr wrap="square" rtlCol="0">
            <a:spAutoFit/>
          </a:bodyPr>
          <a:lstStyle/>
          <a:p>
            <a:pPr algn="ctr"/>
            <a:r>
              <a:rPr lang="en-US" sz="1400" dirty="0"/>
              <a:t>Associated Text: </a:t>
            </a:r>
            <a:r>
              <a:rPr lang="en-US" sz="1400" i="1" dirty="0"/>
              <a:t>Forensic Science: Evidence, Clues, and Investigation</a:t>
            </a:r>
            <a:r>
              <a:rPr lang="en-US" sz="1400" dirty="0"/>
              <a:t> by Andrea Campbell</a:t>
            </a:r>
            <a:endParaRPr lang="en-US" sz="1400" i="1" dirty="0"/>
          </a:p>
        </p:txBody>
      </p:sp>
    </p:spTree>
    <p:extLst>
      <p:ext uri="{BB962C8B-B14F-4D97-AF65-F5344CB8AC3E}">
        <p14:creationId xmlns:p14="http://schemas.microsoft.com/office/powerpoint/2010/main" val="3128656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9400"/>
            <a:ext cx="8229600" cy="6226350"/>
          </a:xfrm>
        </p:spPr>
        <p:txBody>
          <a:bodyPr>
            <a:noAutofit/>
          </a:bodyPr>
          <a:lstStyle/>
          <a:p>
            <a:pPr marL="0" indent="0">
              <a:buNone/>
            </a:pPr>
            <a:r>
              <a:rPr lang="en-US" sz="1500" b="1" dirty="0"/>
              <a:t>The following question has two parts. First answer Part A. Then answer Part B.</a:t>
            </a:r>
          </a:p>
          <a:p>
            <a:pPr marL="0" indent="0">
              <a:buNone/>
            </a:pPr>
            <a:endParaRPr lang="en-US" sz="1500" b="1" dirty="0"/>
          </a:p>
          <a:p>
            <a:pPr marL="0" indent="0">
              <a:buNone/>
            </a:pPr>
            <a:r>
              <a:rPr lang="en-US" sz="1500" b="1" dirty="0"/>
              <a:t>Part A: Which sentence </a:t>
            </a:r>
            <a:r>
              <a:rPr lang="en-US" sz="1500" b="1" u="sng" dirty="0"/>
              <a:t>best</a:t>
            </a:r>
            <a:r>
              <a:rPr lang="en-US" sz="1500" b="1" dirty="0"/>
              <a:t> states a central idea of the text?</a:t>
            </a:r>
          </a:p>
          <a:p>
            <a:pPr marL="457200" indent="-457200">
              <a:buAutoNum type="alphaUcPeriod"/>
            </a:pPr>
            <a:r>
              <a:rPr lang="en-US" sz="1500" dirty="0"/>
              <a:t>Forensic science was a tool that Sherlock Holmes used to solve crimes. </a:t>
            </a:r>
          </a:p>
          <a:p>
            <a:pPr marL="457200" indent="-457200">
              <a:buAutoNum type="alphaUcPeriod"/>
            </a:pPr>
            <a:r>
              <a:rPr lang="en-US" sz="1500" dirty="0"/>
              <a:t>Forensic science can provide the evidence necessary to put criminals in jail.</a:t>
            </a:r>
          </a:p>
          <a:p>
            <a:pPr marL="457200" indent="-457200">
              <a:buAutoNum type="alphaUcPeriod"/>
            </a:pPr>
            <a:r>
              <a:rPr lang="en-US" sz="1500" dirty="0"/>
              <a:t>Forensic science is just one part of the process of solving crimes. </a:t>
            </a:r>
          </a:p>
          <a:p>
            <a:pPr marL="457200" indent="-457200">
              <a:buAutoNum type="alphaUcPeriod"/>
            </a:pPr>
            <a:r>
              <a:rPr lang="en-US" sz="1500" dirty="0"/>
              <a:t>Forensic science is used by the police, medical examiners, coroners, investigators, and lab technicians. </a:t>
            </a:r>
          </a:p>
          <a:p>
            <a:pPr marL="457200" indent="-457200">
              <a:buAutoNum type="alphaUcPeriod"/>
            </a:pPr>
            <a:endParaRPr lang="en-US" sz="1500" dirty="0"/>
          </a:p>
          <a:p>
            <a:pPr marL="0" indent="0">
              <a:buNone/>
            </a:pPr>
            <a:r>
              <a:rPr lang="en-US" sz="1500" b="1" dirty="0"/>
              <a:t>Part B: Select </a:t>
            </a:r>
            <a:r>
              <a:rPr lang="en-US" sz="1500" b="1" u="sng" dirty="0"/>
              <a:t>two</a:t>
            </a:r>
            <a:r>
              <a:rPr lang="en-US" sz="1500" b="1" dirty="0"/>
              <a:t> sentences from the text that best support the correct answer to Part A. </a:t>
            </a:r>
          </a:p>
          <a:p>
            <a:pPr marL="457200" indent="-457200">
              <a:buAutoNum type="alphaUcPeriod"/>
            </a:pPr>
            <a:r>
              <a:rPr lang="en-US" sz="1500" dirty="0"/>
              <a:t>“But modern criminal investigations still begin in a manner Sherlock Holmes would find familiar—with careful examination of the crime scene.”</a:t>
            </a:r>
          </a:p>
          <a:p>
            <a:pPr marL="457200" indent="-457200">
              <a:buAutoNum type="alphaUcPeriod"/>
            </a:pPr>
            <a:r>
              <a:rPr lang="en-US" sz="1500" dirty="0"/>
              <a:t>“However, distinction should be made between the terms </a:t>
            </a:r>
            <a:r>
              <a:rPr lang="en-US" sz="1500" i="1" dirty="0"/>
              <a:t>forensic science </a:t>
            </a:r>
            <a:r>
              <a:rPr lang="en-US" sz="1500" dirty="0"/>
              <a:t>and</a:t>
            </a:r>
            <a:r>
              <a:rPr lang="en-US" sz="1500" i="1" dirty="0"/>
              <a:t> criminalistics</a:t>
            </a:r>
            <a:r>
              <a:rPr lang="en-US" sz="1500" dirty="0"/>
              <a:t>, which are often used interchangeably.”</a:t>
            </a:r>
          </a:p>
          <a:p>
            <a:pPr marL="457200" indent="-457200">
              <a:buAutoNum type="alphaUcPeriod"/>
            </a:pPr>
            <a:r>
              <a:rPr lang="en-US" sz="1500" dirty="0"/>
              <a:t>“Seldom is guilt proved or blame assessed with a single piece of evidence.</a:t>
            </a:r>
          </a:p>
          <a:p>
            <a:pPr marL="457200" indent="-457200">
              <a:buAutoNum type="alphaUcPeriod"/>
            </a:pPr>
            <a:r>
              <a:rPr lang="en-US" sz="1500" dirty="0"/>
              <a:t>“Sometimes prosecutors have little except forensic evidence from which to construct a case; other times they use forensic evidence merely to corroborate the other types of evidence they’ve developed.”</a:t>
            </a:r>
          </a:p>
          <a:p>
            <a:pPr marL="457200" indent="-457200">
              <a:buAutoNum type="alphaUcPeriod"/>
            </a:pPr>
            <a:r>
              <a:rPr lang="en-US" sz="1500" dirty="0"/>
              <a:t>“Forensic evidence is static.”</a:t>
            </a:r>
          </a:p>
          <a:p>
            <a:pPr marL="457200" indent="-457200">
              <a:buAutoNum type="alphaUcPeriod"/>
            </a:pPr>
            <a:r>
              <a:rPr lang="en-US" sz="1500" dirty="0"/>
              <a:t>“Yet hard evidence is only as reliable as the people who collect, analyze, and interpret it.” </a:t>
            </a:r>
          </a:p>
          <a:p>
            <a:pPr marL="0" indent="0">
              <a:buNone/>
            </a:pPr>
            <a:endParaRPr lang="en-US" sz="1500" dirty="0"/>
          </a:p>
          <a:p>
            <a:pPr marL="457200" indent="-457200">
              <a:buAutoNum type="alphaUcPeriod"/>
            </a:pPr>
            <a:endParaRPr lang="en-US" sz="1500" dirty="0"/>
          </a:p>
        </p:txBody>
      </p:sp>
      <p:sp>
        <p:nvSpPr>
          <p:cNvPr id="4" name="TextBox 3"/>
          <p:cNvSpPr txBox="1"/>
          <p:nvPr/>
        </p:nvSpPr>
        <p:spPr>
          <a:xfrm>
            <a:off x="104931" y="6060222"/>
            <a:ext cx="8683469" cy="307777"/>
          </a:xfrm>
          <a:prstGeom prst="rect">
            <a:avLst/>
          </a:prstGeom>
          <a:noFill/>
        </p:spPr>
        <p:txBody>
          <a:bodyPr wrap="square" rtlCol="0">
            <a:spAutoFit/>
          </a:bodyPr>
          <a:lstStyle/>
          <a:p>
            <a:pPr algn="ctr"/>
            <a:r>
              <a:rPr lang="en-US" sz="1400" dirty="0"/>
              <a:t>Associated Text: </a:t>
            </a:r>
            <a:r>
              <a:rPr lang="en-US" sz="1400" i="1" dirty="0"/>
              <a:t>Forensic Science: Evidence, Clues, and Investigation</a:t>
            </a:r>
            <a:r>
              <a:rPr lang="en-US" sz="1400" dirty="0"/>
              <a:t> by Andrea Campbell</a:t>
            </a:r>
            <a:endParaRPr lang="en-US" sz="1400" i="1" dirty="0"/>
          </a:p>
        </p:txBody>
      </p:sp>
    </p:spTree>
    <p:extLst>
      <p:ext uri="{BB962C8B-B14F-4D97-AF65-F5344CB8AC3E}">
        <p14:creationId xmlns:p14="http://schemas.microsoft.com/office/powerpoint/2010/main" val="2753008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7500" lnSpcReduction="20000"/>
          </a:bodyPr>
          <a:lstStyle/>
          <a:p>
            <a:pPr marL="0" indent="0">
              <a:buNone/>
            </a:pPr>
            <a:r>
              <a:rPr lang="en-US" b="1" dirty="0"/>
              <a:t>The following question has two parts. First answer Part A and then answer Part B.</a:t>
            </a:r>
          </a:p>
          <a:p>
            <a:pPr marL="0" indent="0">
              <a:buNone/>
            </a:pPr>
            <a:endParaRPr lang="en-US" b="1" dirty="0"/>
          </a:p>
          <a:p>
            <a:pPr marL="0" indent="0">
              <a:buNone/>
            </a:pPr>
            <a:r>
              <a:rPr lang="en-US" b="1" dirty="0"/>
              <a:t>Part A: Which statement gives the </a:t>
            </a:r>
            <a:r>
              <a:rPr lang="en-US" b="1" u="sng" dirty="0"/>
              <a:t>best</a:t>
            </a:r>
            <a:r>
              <a:rPr lang="en-US" b="1" dirty="0"/>
              <a:t>, objective summary of the text?</a:t>
            </a:r>
          </a:p>
          <a:p>
            <a:pPr marL="457200" indent="-457200">
              <a:buAutoNum type="alphaUcPeriod"/>
            </a:pPr>
            <a:r>
              <a:rPr lang="en-US" dirty="0"/>
              <a:t>Criminal investigators still solve crimes in the same manner Sherlock Holmes solved crimes many years ago.</a:t>
            </a:r>
          </a:p>
          <a:p>
            <a:pPr marL="457200" indent="-457200">
              <a:buAutoNum type="alphaUcPeriod"/>
            </a:pPr>
            <a:r>
              <a:rPr lang="en-US" dirty="0"/>
              <a:t>Forensic science is a complicated process that relies too much on human perception and not enough on scientific evidence.</a:t>
            </a:r>
          </a:p>
          <a:p>
            <a:pPr marL="457200" indent="-457200">
              <a:buAutoNum type="alphaUcPeriod"/>
            </a:pPr>
            <a:r>
              <a:rPr lang="en-US" dirty="0"/>
              <a:t>From the several types of evidence that can be presented at trial, including eyewitness testimony, forensic evidence is most reliable.</a:t>
            </a:r>
          </a:p>
          <a:p>
            <a:pPr marL="457200" indent="-457200">
              <a:buAutoNum type="alphaUcPeriod"/>
            </a:pPr>
            <a:r>
              <a:rPr lang="en-US" dirty="0"/>
              <a:t>Solving crimes involves law enforcement officials working to gather many types of evidence to construct a thorough understanding of a crime.</a:t>
            </a:r>
          </a:p>
          <a:p>
            <a:pPr marL="0" indent="0">
              <a:buNone/>
            </a:pPr>
            <a:endParaRPr lang="en-US" dirty="0"/>
          </a:p>
          <a:p>
            <a:pPr marL="0" indent="0">
              <a:buNone/>
            </a:pPr>
            <a:r>
              <a:rPr lang="en-US" b="1" dirty="0"/>
              <a:t>Part B: Which paragraph </a:t>
            </a:r>
            <a:r>
              <a:rPr lang="en-US" b="1" u="sng" dirty="0"/>
              <a:t>best</a:t>
            </a:r>
            <a:r>
              <a:rPr lang="en-US" b="1" dirty="0"/>
              <a:t> illustrates this summary?</a:t>
            </a:r>
          </a:p>
          <a:p>
            <a:pPr marL="457200" indent="-457200">
              <a:buAutoNum type="alphaUcPeriod"/>
            </a:pPr>
            <a:r>
              <a:rPr lang="en-US" dirty="0"/>
              <a:t>Paragraph 2</a:t>
            </a:r>
          </a:p>
          <a:p>
            <a:pPr marL="457200" indent="-457200">
              <a:buAutoNum type="alphaUcPeriod"/>
            </a:pPr>
            <a:r>
              <a:rPr lang="en-US" dirty="0"/>
              <a:t>Paragraph 5</a:t>
            </a:r>
          </a:p>
          <a:p>
            <a:pPr marL="457200" indent="-457200">
              <a:buAutoNum type="alphaUcPeriod"/>
            </a:pPr>
            <a:r>
              <a:rPr lang="en-US" dirty="0"/>
              <a:t>Paragraph 6</a:t>
            </a:r>
          </a:p>
          <a:p>
            <a:pPr marL="457200" indent="-457200">
              <a:buAutoNum type="alphaUcPeriod"/>
            </a:pPr>
            <a:r>
              <a:rPr lang="en-US" dirty="0"/>
              <a:t>Paragraph 9</a:t>
            </a:r>
          </a:p>
        </p:txBody>
      </p:sp>
      <p:sp>
        <p:nvSpPr>
          <p:cNvPr id="4" name="TextBox 3"/>
          <p:cNvSpPr txBox="1"/>
          <p:nvPr/>
        </p:nvSpPr>
        <p:spPr>
          <a:xfrm>
            <a:off x="317500" y="6053875"/>
            <a:ext cx="8470900" cy="307777"/>
          </a:xfrm>
          <a:prstGeom prst="rect">
            <a:avLst/>
          </a:prstGeom>
          <a:noFill/>
        </p:spPr>
        <p:txBody>
          <a:bodyPr wrap="square" rtlCol="0">
            <a:spAutoFit/>
          </a:bodyPr>
          <a:lstStyle/>
          <a:p>
            <a:pPr algn="ctr"/>
            <a:r>
              <a:rPr lang="en-US" sz="1400" dirty="0"/>
              <a:t>Associated Text: </a:t>
            </a:r>
            <a:r>
              <a:rPr lang="en-US" sz="1400" i="1" dirty="0"/>
              <a:t>Forensic Science: Evidence, Clues, and Investigation</a:t>
            </a:r>
            <a:r>
              <a:rPr lang="en-US" sz="1400" dirty="0"/>
              <a:t> by Andrea Campbell</a:t>
            </a:r>
            <a:endParaRPr lang="en-US" sz="1400" i="1" dirty="0"/>
          </a:p>
        </p:txBody>
      </p:sp>
    </p:spTree>
    <p:extLst>
      <p:ext uri="{BB962C8B-B14F-4D97-AF65-F5344CB8AC3E}">
        <p14:creationId xmlns:p14="http://schemas.microsoft.com/office/powerpoint/2010/main" val="421408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CCSS.ELA-Literacy.RI.8.3</a:t>
            </a:r>
          </a:p>
        </p:txBody>
      </p:sp>
      <p:sp>
        <p:nvSpPr>
          <p:cNvPr id="3" name="Content Placeholder 2"/>
          <p:cNvSpPr>
            <a:spLocks noGrp="1"/>
          </p:cNvSpPr>
          <p:nvPr>
            <p:ph idx="1"/>
          </p:nvPr>
        </p:nvSpPr>
        <p:spPr/>
        <p:txBody>
          <a:bodyPr/>
          <a:lstStyle/>
          <a:p>
            <a:pPr marL="0" indent="0">
              <a:lnSpc>
                <a:spcPct val="110000"/>
              </a:lnSpc>
              <a:buNone/>
            </a:pPr>
            <a:r>
              <a:rPr lang="en-US" dirty="0">
                <a:solidFill>
                  <a:schemeClr val="accent2"/>
                </a:solidFill>
              </a:rPr>
              <a:t>Analyze</a:t>
            </a:r>
            <a:r>
              <a:rPr lang="en-US" dirty="0"/>
              <a:t> how a text makes connections among and distinctions between individuals, ideas, or events (e.g., through comparisons, analogies, or categories). </a:t>
            </a:r>
          </a:p>
        </p:txBody>
      </p:sp>
    </p:spTree>
    <p:extLst>
      <p:ext uri="{BB962C8B-B14F-4D97-AF65-F5344CB8AC3E}">
        <p14:creationId xmlns:p14="http://schemas.microsoft.com/office/powerpoint/2010/main" val="4081490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300"/>
            <a:ext cx="8229600" cy="5884863"/>
          </a:xfrm>
        </p:spPr>
        <p:txBody>
          <a:bodyPr/>
          <a:lstStyle/>
          <a:p>
            <a:pPr marL="0" indent="0">
              <a:lnSpc>
                <a:spcPct val="110000"/>
              </a:lnSpc>
              <a:buNone/>
            </a:pPr>
            <a:r>
              <a:rPr lang="en-US" b="1" dirty="0"/>
              <a:t>What do scientists do when they practice </a:t>
            </a:r>
            <a:r>
              <a:rPr lang="en-US" b="1" i="1" dirty="0"/>
              <a:t>forensic</a:t>
            </a:r>
            <a:r>
              <a:rPr lang="en-US" b="1" dirty="0"/>
              <a:t> </a:t>
            </a:r>
            <a:r>
              <a:rPr lang="en-US" b="1" i="1" dirty="0"/>
              <a:t>serology</a:t>
            </a:r>
            <a:r>
              <a:rPr lang="en-US" b="1" dirty="0"/>
              <a:t>?</a:t>
            </a:r>
          </a:p>
          <a:p>
            <a:pPr marL="457200" indent="-457200">
              <a:lnSpc>
                <a:spcPct val="110000"/>
              </a:lnSpc>
              <a:buAutoNum type="alphaUcPeriod"/>
            </a:pPr>
            <a:r>
              <a:rPr lang="en-US" dirty="0"/>
              <a:t>Study blood or other fluids. </a:t>
            </a:r>
          </a:p>
          <a:p>
            <a:pPr marL="457200" indent="-457200">
              <a:lnSpc>
                <a:spcPct val="110000"/>
              </a:lnSpc>
              <a:buFont typeface="Arial"/>
              <a:buAutoNum type="alphaUcPeriod"/>
            </a:pPr>
            <a:r>
              <a:rPr lang="en-US" dirty="0"/>
              <a:t>Study blood and other fluid evidence to reconstruct a crime or accident</a:t>
            </a:r>
          </a:p>
          <a:p>
            <a:pPr marL="457200" indent="-457200">
              <a:lnSpc>
                <a:spcPct val="110000"/>
              </a:lnSpc>
              <a:buAutoNum type="alphaUcPeriod"/>
            </a:pPr>
            <a:r>
              <a:rPr lang="en-US" dirty="0"/>
              <a:t>Study forensic evidence </a:t>
            </a:r>
          </a:p>
          <a:p>
            <a:pPr marL="457200" indent="-457200">
              <a:lnSpc>
                <a:spcPct val="110000"/>
              </a:lnSpc>
              <a:buAutoNum type="alphaUcPeriod"/>
            </a:pPr>
            <a:r>
              <a:rPr lang="en-US" dirty="0"/>
              <a:t>Study forensic evidence to solve a crime</a:t>
            </a:r>
          </a:p>
        </p:txBody>
      </p:sp>
      <p:sp>
        <p:nvSpPr>
          <p:cNvPr id="4" name="TextBox 3"/>
          <p:cNvSpPr txBox="1"/>
          <p:nvPr/>
        </p:nvSpPr>
        <p:spPr>
          <a:xfrm>
            <a:off x="317500" y="6038379"/>
            <a:ext cx="8470900" cy="307777"/>
          </a:xfrm>
          <a:prstGeom prst="rect">
            <a:avLst/>
          </a:prstGeom>
          <a:noFill/>
        </p:spPr>
        <p:txBody>
          <a:bodyPr wrap="square" rtlCol="0">
            <a:spAutoFit/>
          </a:bodyPr>
          <a:lstStyle/>
          <a:p>
            <a:pPr algn="ctr"/>
            <a:r>
              <a:rPr lang="en-US" sz="1400" dirty="0"/>
              <a:t>Associated Text: </a:t>
            </a:r>
            <a:r>
              <a:rPr lang="en-US" sz="1400" i="1" dirty="0"/>
              <a:t>Forensic Science: Evidence, Clues, and Investigation</a:t>
            </a:r>
            <a:r>
              <a:rPr lang="en-US" sz="1400" dirty="0"/>
              <a:t> by Andrea Campbell</a:t>
            </a:r>
            <a:endParaRPr lang="en-US" sz="1400" i="1" dirty="0"/>
          </a:p>
        </p:txBody>
      </p:sp>
    </p:spTree>
    <p:extLst>
      <p:ext uri="{BB962C8B-B14F-4D97-AF65-F5344CB8AC3E}">
        <p14:creationId xmlns:p14="http://schemas.microsoft.com/office/powerpoint/2010/main" val="1660875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2100"/>
            <a:ext cx="8229600" cy="5147805"/>
          </a:xfrm>
        </p:spPr>
        <p:txBody>
          <a:bodyPr/>
          <a:lstStyle/>
          <a:p>
            <a:pPr marL="0" indent="0">
              <a:lnSpc>
                <a:spcPct val="110000"/>
              </a:lnSpc>
              <a:buNone/>
            </a:pPr>
            <a:r>
              <a:rPr lang="en-US" b="1" dirty="0"/>
              <a:t>According to paragraph 3, which statement accurately represents the relationship between </a:t>
            </a:r>
            <a:r>
              <a:rPr lang="en-US" b="1" i="1" dirty="0"/>
              <a:t>forensic science </a:t>
            </a:r>
            <a:r>
              <a:rPr lang="en-US" b="1" dirty="0"/>
              <a:t>and </a:t>
            </a:r>
            <a:r>
              <a:rPr lang="en-US" b="1" i="1" dirty="0"/>
              <a:t>criminalistics</a:t>
            </a:r>
            <a:r>
              <a:rPr lang="en-US" b="1" dirty="0"/>
              <a:t>?</a:t>
            </a:r>
          </a:p>
          <a:p>
            <a:pPr marL="457200" indent="-457200">
              <a:lnSpc>
                <a:spcPct val="110000"/>
              </a:lnSpc>
              <a:buAutoNum type="alphaUcPeriod"/>
            </a:pPr>
            <a:r>
              <a:rPr lang="en-US" i="1" dirty="0"/>
              <a:t>Criminalistics</a:t>
            </a:r>
            <a:r>
              <a:rPr lang="en-US" dirty="0"/>
              <a:t> combines concepts from many areas of study, but </a:t>
            </a:r>
            <a:r>
              <a:rPr lang="en-US" i="1" dirty="0"/>
              <a:t>forensic science </a:t>
            </a:r>
            <a:r>
              <a:rPr lang="en-US" dirty="0"/>
              <a:t>does not.</a:t>
            </a:r>
          </a:p>
          <a:p>
            <a:pPr marL="457200" indent="-457200">
              <a:lnSpc>
                <a:spcPct val="110000"/>
              </a:lnSpc>
              <a:buAutoNum type="alphaUcPeriod"/>
            </a:pPr>
            <a:r>
              <a:rPr lang="en-US" i="1" dirty="0"/>
              <a:t>Forensic science </a:t>
            </a:r>
            <a:r>
              <a:rPr lang="en-US" dirty="0"/>
              <a:t>can be useful in court cases, while </a:t>
            </a:r>
            <a:r>
              <a:rPr lang="en-US" i="1" dirty="0"/>
              <a:t>criminalistics</a:t>
            </a:r>
            <a:r>
              <a:rPr lang="en-US" dirty="0"/>
              <a:t> cannot. </a:t>
            </a:r>
          </a:p>
          <a:p>
            <a:pPr marL="457200" indent="-457200">
              <a:lnSpc>
                <a:spcPct val="110000"/>
              </a:lnSpc>
              <a:buAutoNum type="alphaUcPeriod"/>
            </a:pPr>
            <a:r>
              <a:rPr lang="en-US" i="1" dirty="0"/>
              <a:t>Criminalistics</a:t>
            </a:r>
            <a:r>
              <a:rPr lang="en-US" dirty="0"/>
              <a:t> is a subset of the larger field of </a:t>
            </a:r>
            <a:r>
              <a:rPr lang="en-US" i="1" dirty="0"/>
              <a:t>forensic science</a:t>
            </a:r>
            <a:r>
              <a:rPr lang="en-US" dirty="0"/>
              <a:t>.</a:t>
            </a:r>
          </a:p>
          <a:p>
            <a:pPr marL="457200" indent="-457200">
              <a:lnSpc>
                <a:spcPct val="110000"/>
              </a:lnSpc>
              <a:buAutoNum type="alphaUcPeriod"/>
            </a:pPr>
            <a:r>
              <a:rPr lang="en-US" i="1" dirty="0"/>
              <a:t>Forensic science </a:t>
            </a:r>
            <a:r>
              <a:rPr lang="en-US" dirty="0"/>
              <a:t>involves more scientific collection than </a:t>
            </a:r>
            <a:r>
              <a:rPr lang="en-US" i="1" dirty="0"/>
              <a:t>criminalistics</a:t>
            </a:r>
            <a:r>
              <a:rPr lang="en-US" dirty="0"/>
              <a:t> does. </a:t>
            </a:r>
          </a:p>
        </p:txBody>
      </p:sp>
      <p:sp>
        <p:nvSpPr>
          <p:cNvPr id="4" name="TextBox 3"/>
          <p:cNvSpPr txBox="1"/>
          <p:nvPr/>
        </p:nvSpPr>
        <p:spPr>
          <a:xfrm>
            <a:off x="317500" y="6053875"/>
            <a:ext cx="8470900" cy="307777"/>
          </a:xfrm>
          <a:prstGeom prst="rect">
            <a:avLst/>
          </a:prstGeom>
          <a:noFill/>
        </p:spPr>
        <p:txBody>
          <a:bodyPr wrap="square" rtlCol="0">
            <a:spAutoFit/>
          </a:bodyPr>
          <a:lstStyle/>
          <a:p>
            <a:pPr algn="ctr"/>
            <a:r>
              <a:rPr lang="en-US" sz="1400" dirty="0"/>
              <a:t>Associated Text: </a:t>
            </a:r>
            <a:r>
              <a:rPr lang="en-US" sz="1400" i="1" dirty="0"/>
              <a:t>Forensic Science: Evidence, Clues, and Investigation</a:t>
            </a:r>
            <a:r>
              <a:rPr lang="en-US" sz="1400" dirty="0"/>
              <a:t> by Andrea Campbell</a:t>
            </a:r>
            <a:endParaRPr lang="en-US" sz="1400" i="1" dirty="0"/>
          </a:p>
        </p:txBody>
      </p:sp>
    </p:spTree>
    <p:extLst>
      <p:ext uri="{BB962C8B-B14F-4D97-AF65-F5344CB8AC3E}">
        <p14:creationId xmlns:p14="http://schemas.microsoft.com/office/powerpoint/2010/main" val="282350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CCSS.ELA-Literacy.RI.8.4</a:t>
            </a:r>
          </a:p>
        </p:txBody>
      </p:sp>
      <p:sp>
        <p:nvSpPr>
          <p:cNvPr id="3" name="Content Placeholder 2"/>
          <p:cNvSpPr>
            <a:spLocks noGrp="1"/>
          </p:cNvSpPr>
          <p:nvPr>
            <p:ph idx="1"/>
          </p:nvPr>
        </p:nvSpPr>
        <p:spPr/>
        <p:txBody>
          <a:bodyPr/>
          <a:lstStyle/>
          <a:p>
            <a:pPr marL="0" indent="0">
              <a:lnSpc>
                <a:spcPct val="110000"/>
              </a:lnSpc>
              <a:buNone/>
            </a:pPr>
            <a:r>
              <a:rPr lang="en-US" dirty="0">
                <a:solidFill>
                  <a:schemeClr val="accent2"/>
                </a:solidFill>
              </a:rPr>
              <a:t>Determine</a:t>
            </a:r>
            <a:r>
              <a:rPr lang="en-US" dirty="0"/>
              <a:t> the meaning of words and phrases as they are used in a text, including figurative, connotative, and technical meanings; </a:t>
            </a:r>
            <a:r>
              <a:rPr lang="en-US" dirty="0">
                <a:solidFill>
                  <a:schemeClr val="accent2"/>
                </a:solidFill>
              </a:rPr>
              <a:t>analyze</a:t>
            </a:r>
            <a:r>
              <a:rPr lang="en-US" dirty="0"/>
              <a:t> the impact of specific word choices on meaning and tone, including analogies or allusions to other texts. </a:t>
            </a:r>
          </a:p>
        </p:txBody>
      </p:sp>
    </p:spTree>
    <p:extLst>
      <p:ext uri="{BB962C8B-B14F-4D97-AF65-F5344CB8AC3E}">
        <p14:creationId xmlns:p14="http://schemas.microsoft.com/office/powerpoint/2010/main" val="3147607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7713"/>
            <a:ext cx="8229600" cy="5596650"/>
          </a:xfrm>
        </p:spPr>
        <p:txBody>
          <a:bodyPr>
            <a:normAutofit fontScale="77500" lnSpcReduction="20000"/>
          </a:bodyPr>
          <a:lstStyle/>
          <a:p>
            <a:pPr marL="0" indent="0">
              <a:buNone/>
            </a:pPr>
            <a:r>
              <a:rPr lang="en-US" sz="2900" b="1" dirty="0"/>
              <a:t>In paragraph 7, what is the meaning of the word </a:t>
            </a:r>
            <a:r>
              <a:rPr lang="en-US" sz="2900" b="1" i="1" dirty="0"/>
              <a:t>alibi</a:t>
            </a:r>
            <a:r>
              <a:rPr lang="en-US" sz="2900" b="1" dirty="0"/>
              <a:t>?</a:t>
            </a:r>
          </a:p>
          <a:p>
            <a:pPr marL="0" indent="0">
              <a:buNone/>
            </a:pPr>
            <a:endParaRPr lang="en-US" sz="2900" b="1" dirty="0"/>
          </a:p>
          <a:p>
            <a:pPr marL="457200" indent="-457200">
              <a:buAutoNum type="alphaUcPeriod"/>
            </a:pPr>
            <a:r>
              <a:rPr lang="en-US" sz="2900" dirty="0"/>
              <a:t>evidence of absence</a:t>
            </a:r>
          </a:p>
          <a:p>
            <a:pPr marL="457200" indent="-457200">
              <a:buAutoNum type="alphaUcPeriod"/>
            </a:pPr>
            <a:r>
              <a:rPr lang="en-US" sz="2900" dirty="0"/>
              <a:t>account of what happened</a:t>
            </a:r>
          </a:p>
          <a:p>
            <a:pPr marL="457200" indent="-457200">
              <a:buAutoNum type="alphaUcPeriod"/>
            </a:pPr>
            <a:r>
              <a:rPr lang="en-US" sz="2900" dirty="0"/>
              <a:t>expression of innocence</a:t>
            </a:r>
          </a:p>
          <a:p>
            <a:pPr marL="457200" indent="-457200">
              <a:buAutoNum type="alphaUcPeriod"/>
            </a:pPr>
            <a:r>
              <a:rPr lang="en-US" sz="2900" dirty="0"/>
              <a:t>answer to a question</a:t>
            </a:r>
          </a:p>
          <a:p>
            <a:pPr marL="457200" indent="-457200">
              <a:buAutoNum type="alphaUcPeriod"/>
            </a:pPr>
            <a:endParaRPr lang="en-US" dirty="0"/>
          </a:p>
          <a:p>
            <a:pPr marL="0" indent="0">
              <a:buNone/>
            </a:pPr>
            <a:r>
              <a:rPr lang="en-US" i="1" dirty="0"/>
              <a:t>Text provided below for reference:</a:t>
            </a:r>
          </a:p>
          <a:p>
            <a:pPr marL="0" indent="0">
              <a:buNone/>
            </a:pPr>
            <a:r>
              <a:rPr lang="en-US" dirty="0"/>
              <a:t>Seldom is guilt proved or blame assessed with a single piece of evidence. But forensic evidence, which falls into the fourth category above, often serves as the added weight that helps tip the scales of justice. It may be used to reconstruct the crime, identify participants, or confirm or discredit an alibi. It also frequently helps to eliminate suspects. It establishes the facts of the crime—for example, that the bullet that lodged in the victim’s heart and caused his death came from the defendant’s gun. It can provide a step-by-step analysis of the events leading up to, including, and following the incident. In short, forensic science can be the glue that holds all the facts of a case together.</a:t>
            </a:r>
          </a:p>
        </p:txBody>
      </p:sp>
      <p:sp>
        <p:nvSpPr>
          <p:cNvPr id="2" name="Rectangle 1"/>
          <p:cNvSpPr/>
          <p:nvPr/>
        </p:nvSpPr>
        <p:spPr>
          <a:xfrm>
            <a:off x="457200" y="6051906"/>
            <a:ext cx="8229600" cy="307777"/>
          </a:xfrm>
          <a:prstGeom prst="rect">
            <a:avLst/>
          </a:prstGeom>
        </p:spPr>
        <p:txBody>
          <a:bodyPr wrap="square">
            <a:spAutoFit/>
          </a:bodyPr>
          <a:lstStyle/>
          <a:p>
            <a:pPr algn="ctr"/>
            <a:r>
              <a:rPr lang="en-US" sz="1400" dirty="0"/>
              <a:t>Associated Text: </a:t>
            </a:r>
            <a:r>
              <a:rPr lang="en-US" sz="1400" i="1" dirty="0"/>
              <a:t>Forensic Science: Evidence, Clues, and Investigation</a:t>
            </a:r>
            <a:r>
              <a:rPr lang="en-US" sz="1400" dirty="0"/>
              <a:t> by Andrea Campbell</a:t>
            </a:r>
            <a:endParaRPr lang="en-US" sz="1400" i="1" dirty="0"/>
          </a:p>
        </p:txBody>
      </p:sp>
    </p:spTree>
    <p:extLst>
      <p:ext uri="{BB962C8B-B14F-4D97-AF65-F5344CB8AC3E}">
        <p14:creationId xmlns:p14="http://schemas.microsoft.com/office/powerpoint/2010/main" val="26746500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8301"/>
            <a:ext cx="8229600" cy="4498168"/>
          </a:xfrm>
        </p:spPr>
        <p:txBody>
          <a:bodyPr>
            <a:normAutofit/>
          </a:bodyPr>
          <a:lstStyle/>
          <a:p>
            <a:pPr marL="0" indent="0">
              <a:buNone/>
            </a:pPr>
            <a:r>
              <a:rPr lang="en-US" b="1" dirty="0"/>
              <a:t>The author of “The Digestive Process Begins” describes the processes of absorption and elimination in paragraph 4. What is the technical meaning of </a:t>
            </a:r>
            <a:r>
              <a:rPr lang="en-US" b="1" i="1" dirty="0"/>
              <a:t>elimination</a:t>
            </a:r>
            <a:r>
              <a:rPr lang="en-US" b="1" dirty="0"/>
              <a:t> in this paragraph?</a:t>
            </a:r>
          </a:p>
          <a:p>
            <a:pPr marL="457200" indent="-457200">
              <a:buAutoNum type="alphaUcPeriod"/>
            </a:pPr>
            <a:r>
              <a:rPr lang="en-US" dirty="0"/>
              <a:t>To expel something</a:t>
            </a:r>
          </a:p>
          <a:p>
            <a:pPr marL="457200" indent="-457200">
              <a:buAutoNum type="alphaUcPeriod"/>
            </a:pPr>
            <a:r>
              <a:rPr lang="en-US" dirty="0"/>
              <a:t>To remove something from consideration</a:t>
            </a:r>
          </a:p>
          <a:p>
            <a:pPr marL="457200" indent="-457200">
              <a:buAutoNum type="alphaUcPeriod"/>
            </a:pPr>
            <a:r>
              <a:rPr lang="en-US" dirty="0"/>
              <a:t>To cut something out </a:t>
            </a:r>
          </a:p>
          <a:p>
            <a:pPr marL="457200" indent="-457200">
              <a:buAutoNum type="alphaUcPeriod"/>
            </a:pPr>
            <a:r>
              <a:rPr lang="en-US" dirty="0"/>
              <a:t>To reduce something to a lower quantity</a:t>
            </a:r>
          </a:p>
          <a:p>
            <a:pPr marL="0" indent="0">
              <a:buNone/>
            </a:pPr>
            <a:endParaRPr lang="en-US" dirty="0"/>
          </a:p>
        </p:txBody>
      </p:sp>
      <p:sp>
        <p:nvSpPr>
          <p:cNvPr id="5" name="TextBox 4"/>
          <p:cNvSpPr txBox="1"/>
          <p:nvPr/>
        </p:nvSpPr>
        <p:spPr>
          <a:xfrm>
            <a:off x="317500" y="6038378"/>
            <a:ext cx="8470900" cy="307777"/>
          </a:xfrm>
          <a:prstGeom prst="rect">
            <a:avLst/>
          </a:prstGeom>
          <a:noFill/>
        </p:spPr>
        <p:txBody>
          <a:bodyPr wrap="square" rtlCol="0">
            <a:spAutoFit/>
          </a:bodyPr>
          <a:lstStyle/>
          <a:p>
            <a:pPr algn="ctr"/>
            <a:r>
              <a:rPr lang="en-US" sz="1400" dirty="0"/>
              <a:t>Associated Text: “The Digestive Process Begins”</a:t>
            </a:r>
          </a:p>
        </p:txBody>
      </p:sp>
    </p:spTree>
    <p:extLst>
      <p:ext uri="{BB962C8B-B14F-4D97-AF65-F5344CB8AC3E}">
        <p14:creationId xmlns:p14="http://schemas.microsoft.com/office/powerpoint/2010/main" val="161220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en-US" b="1" dirty="0"/>
              <a:t>In paragraph 2, how does the author’s use of the phrase “like an apple made of ashes” contribute to the meaning of the passage?</a:t>
            </a:r>
          </a:p>
          <a:p>
            <a:pPr marL="457200" indent="-457200">
              <a:buFont typeface="+mj-lt"/>
              <a:buAutoNum type="alphaUcPeriod"/>
            </a:pPr>
            <a:r>
              <a:rPr lang="en-US" dirty="0"/>
              <a:t>The phrase helps explain the color and weight of the wasp house.</a:t>
            </a:r>
          </a:p>
          <a:p>
            <a:pPr marL="457200" indent="-457200">
              <a:buFont typeface="+mj-lt"/>
              <a:buAutoNum type="alphaUcPeriod"/>
            </a:pPr>
            <a:r>
              <a:rPr lang="en-US" dirty="0"/>
              <a:t>The phrase helps explain the size and shape of the wasp house.</a:t>
            </a:r>
          </a:p>
          <a:p>
            <a:pPr marL="457200" indent="-457200">
              <a:buFont typeface="+mj-lt"/>
              <a:buAutoNum type="alphaUcPeriod"/>
            </a:pPr>
            <a:r>
              <a:rPr lang="en-US" dirty="0"/>
              <a:t>The phrase helps explain how the wasp house was attached to the barn.</a:t>
            </a:r>
          </a:p>
          <a:p>
            <a:pPr marL="457200" indent="-457200">
              <a:buFont typeface="+mj-lt"/>
              <a:buAutoNum type="alphaUcPeriod"/>
            </a:pPr>
            <a:r>
              <a:rPr lang="en-US" dirty="0"/>
              <a:t>The phrase helps explain why the boy found the wasp house interesting.</a:t>
            </a:r>
          </a:p>
        </p:txBody>
      </p:sp>
      <p:sp>
        <p:nvSpPr>
          <p:cNvPr id="4" name="TextBox 3"/>
          <p:cNvSpPr txBox="1"/>
          <p:nvPr/>
        </p:nvSpPr>
        <p:spPr>
          <a:xfrm>
            <a:off x="457200" y="6049983"/>
            <a:ext cx="8229600" cy="307777"/>
          </a:xfrm>
          <a:prstGeom prst="rect">
            <a:avLst/>
          </a:prstGeom>
          <a:noFill/>
        </p:spPr>
        <p:txBody>
          <a:bodyPr wrap="square" rtlCol="0">
            <a:spAutoFit/>
          </a:bodyPr>
          <a:lstStyle/>
          <a:p>
            <a:pPr algn="ctr"/>
            <a:r>
              <a:rPr lang="en-US" sz="1400" dirty="0"/>
              <a:t>Associated Text: </a:t>
            </a:r>
            <a:r>
              <a:rPr lang="en-US" sz="1400" i="1" dirty="0"/>
              <a:t>Nature by Design</a:t>
            </a:r>
            <a:r>
              <a:rPr lang="en-US" sz="1400" dirty="0"/>
              <a:t> by Bruce Brooks</a:t>
            </a:r>
          </a:p>
        </p:txBody>
      </p:sp>
    </p:spTree>
    <p:extLst>
      <p:ext uri="{BB962C8B-B14F-4D97-AF65-F5344CB8AC3E}">
        <p14:creationId xmlns:p14="http://schemas.microsoft.com/office/powerpoint/2010/main" val="13347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Diving into the Specific Grade-Level Standards</a:t>
            </a:r>
          </a:p>
        </p:txBody>
      </p:sp>
      <p:sp>
        <p:nvSpPr>
          <p:cNvPr id="3" name="Content Placeholder 2"/>
          <p:cNvSpPr>
            <a:spLocks noGrp="1"/>
          </p:cNvSpPr>
          <p:nvPr>
            <p:ph idx="1"/>
          </p:nvPr>
        </p:nvSpPr>
        <p:spPr/>
        <p:txBody>
          <a:bodyPr/>
          <a:lstStyle/>
          <a:p>
            <a:pPr marL="0" indent="0">
              <a:buNone/>
            </a:pPr>
            <a:r>
              <a:rPr lang="en-US" dirty="0"/>
              <a:t>Remember that Standards 1 and 10 are bookends requiring:</a:t>
            </a:r>
          </a:p>
          <a:p>
            <a:r>
              <a:rPr lang="en-US" dirty="0"/>
              <a:t>all </a:t>
            </a:r>
            <a:r>
              <a:rPr lang="en-US" b="1" dirty="0">
                <a:solidFill>
                  <a:schemeClr val="accent2"/>
                </a:solidFill>
              </a:rPr>
              <a:t>passages</a:t>
            </a:r>
            <a:r>
              <a:rPr lang="en-US" dirty="0">
                <a:solidFill>
                  <a:schemeClr val="accent2"/>
                </a:solidFill>
              </a:rPr>
              <a:t> </a:t>
            </a:r>
            <a:r>
              <a:rPr lang="en-US" dirty="0"/>
              <a:t>to be appropriately complex </a:t>
            </a:r>
          </a:p>
          <a:p>
            <a:r>
              <a:rPr lang="en-US" dirty="0"/>
              <a:t>all </a:t>
            </a:r>
            <a:r>
              <a:rPr lang="en-US" b="1" dirty="0">
                <a:solidFill>
                  <a:schemeClr val="accent2"/>
                </a:solidFill>
              </a:rPr>
              <a:t>items</a:t>
            </a:r>
            <a:r>
              <a:rPr lang="en-US" dirty="0">
                <a:solidFill>
                  <a:schemeClr val="accent2"/>
                </a:solidFill>
              </a:rPr>
              <a:t> </a:t>
            </a:r>
            <a:r>
              <a:rPr lang="en-US" dirty="0"/>
              <a:t>to be answered using textual evidence</a:t>
            </a:r>
          </a:p>
          <a:p>
            <a:pPr marL="0" indent="0">
              <a:buNone/>
            </a:pPr>
            <a:endParaRPr lang="en-US" dirty="0"/>
          </a:p>
          <a:p>
            <a:pPr marL="0" indent="0">
              <a:buNone/>
            </a:pPr>
            <a:r>
              <a:rPr lang="en-US" b="1" dirty="0"/>
              <a:t>Items should </a:t>
            </a:r>
            <a:r>
              <a:rPr lang="en-US" b="1" i="1" dirty="0">
                <a:solidFill>
                  <a:schemeClr val="tx1"/>
                </a:solidFill>
              </a:rPr>
              <a:t>never</a:t>
            </a:r>
            <a:r>
              <a:rPr lang="en-US" b="1" dirty="0">
                <a:solidFill>
                  <a:schemeClr val="tx1"/>
                </a:solidFill>
              </a:rPr>
              <a:t> </a:t>
            </a:r>
            <a:r>
              <a:rPr lang="en-US" b="1" dirty="0"/>
              <a:t>be aligned to Standard 1 only. Instead, items should be aligned to Standard 1 </a:t>
            </a:r>
            <a:r>
              <a:rPr lang="en-US" b="1" i="1" dirty="0">
                <a:solidFill>
                  <a:schemeClr val="tx1"/>
                </a:solidFill>
              </a:rPr>
              <a:t>and</a:t>
            </a:r>
            <a:r>
              <a:rPr lang="en-US" b="1" dirty="0">
                <a:solidFill>
                  <a:schemeClr val="tx1"/>
                </a:solidFill>
              </a:rPr>
              <a:t> </a:t>
            </a:r>
            <a:r>
              <a:rPr lang="en-US" b="1" dirty="0"/>
              <a:t>at least one other standard.</a:t>
            </a:r>
          </a:p>
        </p:txBody>
      </p:sp>
    </p:spTree>
    <p:extLst>
      <p:ext uri="{BB962C8B-B14F-4D97-AF65-F5344CB8AC3E}">
        <p14:creationId xmlns:p14="http://schemas.microsoft.com/office/powerpoint/2010/main" val="2193300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CCSS.ELA-Literacy.RI.8.5</a:t>
            </a:r>
          </a:p>
        </p:txBody>
      </p:sp>
      <p:sp>
        <p:nvSpPr>
          <p:cNvPr id="3" name="Content Placeholder 2"/>
          <p:cNvSpPr>
            <a:spLocks noGrp="1"/>
          </p:cNvSpPr>
          <p:nvPr>
            <p:ph idx="1"/>
          </p:nvPr>
        </p:nvSpPr>
        <p:spPr/>
        <p:txBody>
          <a:bodyPr/>
          <a:lstStyle/>
          <a:p>
            <a:pPr marL="0" indent="0">
              <a:lnSpc>
                <a:spcPct val="110000"/>
              </a:lnSpc>
              <a:buNone/>
            </a:pPr>
            <a:r>
              <a:rPr lang="en-US" dirty="0">
                <a:solidFill>
                  <a:srgbClr val="00B050"/>
                </a:solidFill>
              </a:rPr>
              <a:t>Analyze</a:t>
            </a:r>
            <a:r>
              <a:rPr lang="en-US" dirty="0"/>
              <a:t> in detail the structure of a specific paragraph in a text, including the role of particular sentences in developing and refining a key concept. </a:t>
            </a:r>
          </a:p>
        </p:txBody>
      </p:sp>
    </p:spTree>
    <p:extLst>
      <p:ext uri="{BB962C8B-B14F-4D97-AF65-F5344CB8AC3E}">
        <p14:creationId xmlns:p14="http://schemas.microsoft.com/office/powerpoint/2010/main" val="3898407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9400"/>
            <a:ext cx="8229600" cy="3657169"/>
          </a:xfrm>
        </p:spPr>
        <p:txBody>
          <a:bodyPr/>
          <a:lstStyle/>
          <a:p>
            <a:pPr marL="0" indent="0">
              <a:buNone/>
            </a:pPr>
            <a:r>
              <a:rPr lang="en-US" b="1" dirty="0"/>
              <a:t>How is the organizational structure of paragraph 7 of </a:t>
            </a:r>
            <a:r>
              <a:rPr lang="en-US" b="1" i="1" dirty="0"/>
              <a:t>Forensic Science </a:t>
            </a:r>
            <a:r>
              <a:rPr lang="en-US" b="1" u="sng" dirty="0"/>
              <a:t>best</a:t>
            </a:r>
            <a:r>
              <a:rPr lang="en-US" b="1" dirty="0"/>
              <a:t> described?</a:t>
            </a:r>
          </a:p>
          <a:p>
            <a:pPr marL="457200" indent="-457200">
              <a:buFont typeface="+mj-lt"/>
              <a:buAutoNum type="alphaUcPeriod"/>
            </a:pPr>
            <a:r>
              <a:rPr lang="en-US" dirty="0"/>
              <a:t>compare and contrast</a:t>
            </a:r>
          </a:p>
          <a:p>
            <a:pPr marL="457200" indent="-457200">
              <a:buFont typeface="+mj-lt"/>
              <a:buAutoNum type="alphaUcPeriod"/>
            </a:pPr>
            <a:r>
              <a:rPr lang="en-US" dirty="0"/>
              <a:t>main idea and supporting details</a:t>
            </a:r>
          </a:p>
          <a:p>
            <a:pPr marL="457200" indent="-457200">
              <a:buFont typeface="+mj-lt"/>
              <a:buAutoNum type="alphaUcPeriod"/>
            </a:pPr>
            <a:r>
              <a:rPr lang="en-US" dirty="0"/>
              <a:t>problem and solution</a:t>
            </a:r>
          </a:p>
          <a:p>
            <a:pPr marL="457200" indent="-457200">
              <a:buFont typeface="+mj-lt"/>
              <a:buAutoNum type="alphaUcPeriod"/>
            </a:pPr>
            <a:r>
              <a:rPr lang="en-US" dirty="0"/>
              <a:t>chronological order</a:t>
            </a:r>
          </a:p>
          <a:p>
            <a:pPr marL="0" indent="0">
              <a:buNone/>
            </a:pPr>
            <a:endParaRPr lang="en-US" dirty="0"/>
          </a:p>
        </p:txBody>
      </p:sp>
      <p:sp>
        <p:nvSpPr>
          <p:cNvPr id="4" name="TextBox 3"/>
          <p:cNvSpPr txBox="1"/>
          <p:nvPr/>
        </p:nvSpPr>
        <p:spPr>
          <a:xfrm>
            <a:off x="332998" y="6053875"/>
            <a:ext cx="8470900" cy="307777"/>
          </a:xfrm>
          <a:prstGeom prst="rect">
            <a:avLst/>
          </a:prstGeom>
          <a:noFill/>
        </p:spPr>
        <p:txBody>
          <a:bodyPr wrap="square" rtlCol="0">
            <a:spAutoFit/>
          </a:bodyPr>
          <a:lstStyle/>
          <a:p>
            <a:pPr algn="ctr"/>
            <a:r>
              <a:rPr lang="en-US" sz="1400" dirty="0"/>
              <a:t>Associated Text: </a:t>
            </a:r>
            <a:r>
              <a:rPr lang="en-US" sz="1400" i="1" dirty="0"/>
              <a:t>Forensic Science: Evidence, Clues, and Investigation</a:t>
            </a:r>
            <a:r>
              <a:rPr lang="en-US" sz="1400" dirty="0"/>
              <a:t> by Andrea Campbell</a:t>
            </a:r>
            <a:endParaRPr lang="en-US" sz="1400" i="1" dirty="0"/>
          </a:p>
        </p:txBody>
      </p:sp>
    </p:spTree>
    <p:extLst>
      <p:ext uri="{BB962C8B-B14F-4D97-AF65-F5344CB8AC3E}">
        <p14:creationId xmlns:p14="http://schemas.microsoft.com/office/powerpoint/2010/main" val="2838907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4000"/>
            <a:ext cx="8229600" cy="5872163"/>
          </a:xfrm>
        </p:spPr>
        <p:txBody>
          <a:bodyPr>
            <a:normAutofit fontScale="92500" lnSpcReduction="10000"/>
          </a:bodyPr>
          <a:lstStyle/>
          <a:p>
            <a:pPr marL="0" indent="0">
              <a:buNone/>
            </a:pPr>
            <a:r>
              <a:rPr lang="en-US" b="1" dirty="0"/>
              <a:t>In paragraph 7, the author includes these sentences about forensic science:</a:t>
            </a:r>
          </a:p>
          <a:p>
            <a:pPr marL="400050" lvl="1" indent="0">
              <a:buNone/>
            </a:pPr>
            <a:r>
              <a:rPr lang="en-US" b="1" dirty="0"/>
              <a:t>“It may be used to reconstruct a crime, identify participants, or confirm or discredit an alibi. It also frequently helps to eliminate suspects. It establishes the facts of the crime—for example, that a bullet lodged in the victim’s heart and caused his death came from the defendant’s gun. It can provide a step-by-step analysis of the events leading up to, including, and following the incident.” </a:t>
            </a:r>
          </a:p>
          <a:p>
            <a:pPr marL="0" indent="0">
              <a:buNone/>
            </a:pPr>
            <a:r>
              <a:rPr lang="en-US" b="1" dirty="0"/>
              <a:t>What is the purpose of these sentences in paragraph 7?</a:t>
            </a:r>
          </a:p>
          <a:p>
            <a:pPr marL="457200" indent="-457200">
              <a:buAutoNum type="alphaUcPeriod"/>
            </a:pPr>
            <a:r>
              <a:rPr lang="en-US" dirty="0"/>
              <a:t>The sentences contrast the role of forensic evidence to the roles of the other kinds of evidence.</a:t>
            </a:r>
          </a:p>
          <a:p>
            <a:pPr marL="457200" indent="-457200">
              <a:buAutoNum type="alphaUcPeriod"/>
            </a:pPr>
            <a:r>
              <a:rPr lang="en-US" dirty="0"/>
              <a:t>The sentences give specific examples to demonstrate how important forensic evidence can be.</a:t>
            </a:r>
          </a:p>
          <a:p>
            <a:pPr marL="457200" indent="-457200">
              <a:buAutoNum type="alphaUcPeriod"/>
            </a:pPr>
            <a:r>
              <a:rPr lang="en-US" dirty="0"/>
              <a:t>The sentences warn that using a single piece of forensic evidence carries serious risk.</a:t>
            </a:r>
          </a:p>
          <a:p>
            <a:pPr marL="457200" indent="-457200">
              <a:buAutoNum type="alphaUcPeriod"/>
            </a:pPr>
            <a:r>
              <a:rPr lang="en-US" dirty="0"/>
              <a:t>The sentences explain the argument that forensic evidence is not enough to prove a case. </a:t>
            </a:r>
          </a:p>
        </p:txBody>
      </p:sp>
      <p:sp>
        <p:nvSpPr>
          <p:cNvPr id="4" name="TextBox 3"/>
          <p:cNvSpPr txBox="1"/>
          <p:nvPr/>
        </p:nvSpPr>
        <p:spPr>
          <a:xfrm>
            <a:off x="317500" y="6051075"/>
            <a:ext cx="8470900" cy="307777"/>
          </a:xfrm>
          <a:prstGeom prst="rect">
            <a:avLst/>
          </a:prstGeom>
          <a:noFill/>
        </p:spPr>
        <p:txBody>
          <a:bodyPr wrap="square" rtlCol="0">
            <a:spAutoFit/>
          </a:bodyPr>
          <a:lstStyle/>
          <a:p>
            <a:pPr algn="ctr"/>
            <a:r>
              <a:rPr lang="en-US" sz="1400" dirty="0"/>
              <a:t>Associated Text: </a:t>
            </a:r>
            <a:r>
              <a:rPr lang="en-US" sz="1400" i="1" dirty="0"/>
              <a:t>Forensic Science: Evidence, Clues, and Investigation</a:t>
            </a:r>
            <a:r>
              <a:rPr lang="en-US" sz="1400" dirty="0"/>
              <a:t> by Andrea Campbell</a:t>
            </a:r>
            <a:endParaRPr lang="en-US" sz="1400" i="1" dirty="0"/>
          </a:p>
        </p:txBody>
      </p:sp>
    </p:spTree>
    <p:extLst>
      <p:ext uri="{BB962C8B-B14F-4D97-AF65-F5344CB8AC3E}">
        <p14:creationId xmlns:p14="http://schemas.microsoft.com/office/powerpoint/2010/main" val="27958284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CCSS.ELA.RI.8.6</a:t>
            </a:r>
          </a:p>
        </p:txBody>
      </p:sp>
      <p:sp>
        <p:nvSpPr>
          <p:cNvPr id="3" name="Content Placeholder 2"/>
          <p:cNvSpPr>
            <a:spLocks noGrp="1"/>
          </p:cNvSpPr>
          <p:nvPr>
            <p:ph idx="1"/>
          </p:nvPr>
        </p:nvSpPr>
        <p:spPr/>
        <p:txBody>
          <a:bodyPr/>
          <a:lstStyle/>
          <a:p>
            <a:pPr marL="0" indent="0">
              <a:lnSpc>
                <a:spcPct val="110000"/>
              </a:lnSpc>
              <a:buNone/>
            </a:pPr>
            <a:r>
              <a:rPr lang="en-US" dirty="0">
                <a:solidFill>
                  <a:schemeClr val="accent2"/>
                </a:solidFill>
              </a:rPr>
              <a:t>Determine</a:t>
            </a:r>
            <a:r>
              <a:rPr lang="en-US" dirty="0"/>
              <a:t> an author’s point of view or purpose in a text and </a:t>
            </a:r>
            <a:r>
              <a:rPr lang="en-US" dirty="0">
                <a:solidFill>
                  <a:schemeClr val="accent2"/>
                </a:solidFill>
              </a:rPr>
              <a:t>analyze</a:t>
            </a:r>
            <a:r>
              <a:rPr lang="en-US" dirty="0"/>
              <a:t> how the author acknowledges and responds to conflicting evidence or viewpoints.  </a:t>
            </a:r>
          </a:p>
        </p:txBody>
      </p:sp>
    </p:spTree>
    <p:extLst>
      <p:ext uri="{BB962C8B-B14F-4D97-AF65-F5344CB8AC3E}">
        <p14:creationId xmlns:p14="http://schemas.microsoft.com/office/powerpoint/2010/main" val="41909197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8301"/>
            <a:ext cx="8229600" cy="4513666"/>
          </a:xfrm>
        </p:spPr>
        <p:txBody>
          <a:bodyPr/>
          <a:lstStyle/>
          <a:p>
            <a:pPr marL="0" indent="0">
              <a:buNone/>
            </a:pPr>
            <a:r>
              <a:rPr lang="en-US" b="1" dirty="0"/>
              <a:t>What is the author’s purpose in </a:t>
            </a:r>
            <a:r>
              <a:rPr lang="en-US" b="1" i="1" dirty="0"/>
              <a:t>Forensic Science: Evidence, Clues, and Investigation</a:t>
            </a:r>
            <a:r>
              <a:rPr lang="en-US" b="1" dirty="0"/>
              <a:t>?</a:t>
            </a:r>
          </a:p>
          <a:p>
            <a:pPr marL="457200" indent="-457200">
              <a:buAutoNum type="alphaUcPeriod"/>
            </a:pPr>
            <a:r>
              <a:rPr lang="en-US" dirty="0"/>
              <a:t>to inform readers about the different types scientists who testify in criminal trials</a:t>
            </a:r>
          </a:p>
          <a:p>
            <a:pPr marL="457200" indent="-457200">
              <a:buAutoNum type="alphaUcPeriod"/>
            </a:pPr>
            <a:r>
              <a:rPr lang="en-US" dirty="0"/>
              <a:t>to inform readers about the relationship between Sherlock Holmes and modern forensic scientists</a:t>
            </a:r>
          </a:p>
          <a:p>
            <a:pPr marL="457200" indent="-457200">
              <a:buAutoNum type="alphaUcPeriod"/>
            </a:pPr>
            <a:r>
              <a:rPr lang="en-US" dirty="0"/>
              <a:t>to inform readers about the role of forensic evidence in solving crimes</a:t>
            </a:r>
          </a:p>
          <a:p>
            <a:pPr marL="457200" indent="-457200">
              <a:buAutoNum type="alphaUcPeriod"/>
            </a:pPr>
            <a:r>
              <a:rPr lang="en-US" dirty="0"/>
              <a:t>to inform readers about the difference between forensic evidence and testimony</a:t>
            </a:r>
          </a:p>
        </p:txBody>
      </p:sp>
      <p:sp>
        <p:nvSpPr>
          <p:cNvPr id="2" name="TextBox 1"/>
          <p:cNvSpPr txBox="1"/>
          <p:nvPr/>
        </p:nvSpPr>
        <p:spPr>
          <a:xfrm>
            <a:off x="457200" y="6038523"/>
            <a:ext cx="8013700" cy="307777"/>
          </a:xfrm>
          <a:prstGeom prst="rect">
            <a:avLst/>
          </a:prstGeom>
          <a:noFill/>
        </p:spPr>
        <p:txBody>
          <a:bodyPr wrap="square" rtlCol="0">
            <a:spAutoFit/>
          </a:bodyPr>
          <a:lstStyle/>
          <a:p>
            <a:pPr algn="ctr"/>
            <a:r>
              <a:rPr lang="en-US" sz="1400" dirty="0"/>
              <a:t>Associated Text: </a:t>
            </a:r>
            <a:r>
              <a:rPr lang="en-US" sz="1400" i="1" dirty="0"/>
              <a:t>Forensic Science: Evidence, Clues and Investigation </a:t>
            </a:r>
            <a:r>
              <a:rPr lang="en-US" sz="1400" dirty="0"/>
              <a:t>by Andrea Campbell</a:t>
            </a:r>
          </a:p>
        </p:txBody>
      </p:sp>
    </p:spTree>
    <p:extLst>
      <p:ext uri="{BB962C8B-B14F-4D97-AF65-F5344CB8AC3E}">
        <p14:creationId xmlns:p14="http://schemas.microsoft.com/office/powerpoint/2010/main" val="4290658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 y="6066463"/>
            <a:ext cx="8823960" cy="307777"/>
          </a:xfrm>
          <a:prstGeom prst="rect">
            <a:avLst/>
          </a:prstGeom>
          <a:noFill/>
        </p:spPr>
        <p:txBody>
          <a:bodyPr wrap="square" rtlCol="0">
            <a:spAutoFit/>
          </a:bodyPr>
          <a:lstStyle/>
          <a:p>
            <a:pPr algn="ctr"/>
            <a:r>
              <a:rPr lang="en-US" sz="1400" dirty="0"/>
              <a:t>Associated Text: “Study: Kids can learn as much from ‘Sesame Street’ as from preschool</a:t>
            </a:r>
            <a:r>
              <a:rPr lang="en-US" sz="1400" b="1" dirty="0"/>
              <a:t>”</a:t>
            </a:r>
            <a:endParaRPr lang="en-US" sz="1400" dirty="0"/>
          </a:p>
        </p:txBody>
      </p:sp>
      <p:sp>
        <p:nvSpPr>
          <p:cNvPr id="3" name="Content Placeholder 2"/>
          <p:cNvSpPr>
            <a:spLocks noGrp="1"/>
          </p:cNvSpPr>
          <p:nvPr>
            <p:ph idx="1"/>
          </p:nvPr>
        </p:nvSpPr>
        <p:spPr>
          <a:xfrm>
            <a:off x="152916" y="230407"/>
            <a:ext cx="8823960" cy="5751938"/>
          </a:xfrm>
        </p:spPr>
        <p:txBody>
          <a:bodyPr>
            <a:normAutofit fontScale="92500" lnSpcReduction="20000"/>
          </a:bodyPr>
          <a:lstStyle/>
          <a:p>
            <a:pPr marL="0" indent="0">
              <a:buNone/>
            </a:pPr>
            <a:r>
              <a:rPr lang="en-US" sz="2000" b="1" dirty="0"/>
              <a:t>The following question has two parts. First answer Part A and then answer Part B.</a:t>
            </a:r>
          </a:p>
          <a:p>
            <a:pPr marL="0" indent="0">
              <a:buNone/>
            </a:pPr>
            <a:endParaRPr lang="en-US" sz="2100" b="1" dirty="0"/>
          </a:p>
          <a:p>
            <a:pPr marL="0" indent="0">
              <a:buNone/>
            </a:pPr>
            <a:r>
              <a:rPr lang="en-US" sz="2100" b="1" dirty="0"/>
              <a:t>Part A: How does the author develop his point of view about Sesame Street throughout the article?</a:t>
            </a:r>
            <a:endParaRPr lang="en-US" sz="2100" dirty="0"/>
          </a:p>
          <a:p>
            <a:pPr marL="457200" indent="-457200">
              <a:buAutoNum type="alphaUcPeriod"/>
            </a:pPr>
            <a:r>
              <a:rPr lang="en-US" sz="2100" dirty="0"/>
              <a:t>By acknowledging the skepticism around the claims of Sesame Street’s effectiveness and explaining the additional scientific evidence to support these claims </a:t>
            </a:r>
          </a:p>
          <a:p>
            <a:pPr marL="457200" indent="-457200">
              <a:buAutoNum type="alphaUcPeriod"/>
            </a:pPr>
            <a:r>
              <a:rPr lang="en-US" sz="2100" dirty="0"/>
              <a:t>By noting the way parents feel about Sesame Street and explaining that they will find value in the results of the study </a:t>
            </a:r>
          </a:p>
          <a:p>
            <a:pPr marL="457200" indent="-457200">
              <a:buAutoNum type="alphaUcPeriod"/>
            </a:pPr>
            <a:r>
              <a:rPr lang="en-US" sz="2100" dirty="0"/>
              <a:t>By highlighting the importance of early-childhood education and explaining the reasons Sesame Street makes early childhood education more important</a:t>
            </a:r>
          </a:p>
          <a:p>
            <a:pPr marL="457200" indent="-457200">
              <a:buAutoNum type="alphaUcPeriod"/>
            </a:pPr>
            <a:r>
              <a:rPr lang="en-US" sz="2100" dirty="0"/>
              <a:t>By explaining the strategies Sesame Street uses to teach children and explaining how they can be scaled to other situations </a:t>
            </a:r>
          </a:p>
          <a:p>
            <a:pPr marL="0" indent="0">
              <a:buNone/>
            </a:pPr>
            <a:endParaRPr lang="en-US" sz="2100" dirty="0"/>
          </a:p>
          <a:p>
            <a:pPr marL="0" indent="0">
              <a:buNone/>
            </a:pPr>
            <a:r>
              <a:rPr lang="en-US" sz="2100" b="1" dirty="0"/>
              <a:t>Part B: Which paragraph </a:t>
            </a:r>
            <a:r>
              <a:rPr lang="en-US" sz="2100" b="1" u="sng" dirty="0"/>
              <a:t>best</a:t>
            </a:r>
            <a:r>
              <a:rPr lang="en-US" sz="2100" b="1" dirty="0"/>
              <a:t> supports the correct answer to Part A?</a:t>
            </a:r>
          </a:p>
          <a:p>
            <a:pPr marL="457200" indent="-457200">
              <a:buAutoNum type="alphaUcPeriod"/>
            </a:pPr>
            <a:r>
              <a:rPr lang="en-US" sz="2100" dirty="0"/>
              <a:t>Paragraph 3</a:t>
            </a:r>
          </a:p>
          <a:p>
            <a:pPr marL="457200" indent="-457200">
              <a:buAutoNum type="alphaUcPeriod"/>
            </a:pPr>
            <a:r>
              <a:rPr lang="en-US" sz="2100" dirty="0"/>
              <a:t>Paragraph 5</a:t>
            </a:r>
          </a:p>
          <a:p>
            <a:pPr marL="457200" indent="-457200">
              <a:buAutoNum type="alphaUcPeriod"/>
            </a:pPr>
            <a:r>
              <a:rPr lang="en-US" sz="2100" dirty="0"/>
              <a:t>Paragraph 6</a:t>
            </a:r>
          </a:p>
          <a:p>
            <a:pPr marL="457200" indent="-457200">
              <a:buAutoNum type="alphaUcPeriod"/>
            </a:pPr>
            <a:r>
              <a:rPr lang="en-US" sz="2100" dirty="0"/>
              <a:t>Paragraph 9</a:t>
            </a:r>
          </a:p>
          <a:p>
            <a:pPr marL="457200" indent="-457200">
              <a:buAutoNum type="alphaUcPeriod"/>
            </a:pPr>
            <a:endParaRPr lang="en-US" b="1" dirty="0"/>
          </a:p>
        </p:txBody>
      </p:sp>
    </p:spTree>
    <p:extLst>
      <p:ext uri="{BB962C8B-B14F-4D97-AF65-F5344CB8AC3E}">
        <p14:creationId xmlns:p14="http://schemas.microsoft.com/office/powerpoint/2010/main" val="2066120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CCSS.ELA-Literacy.RI.8.7</a:t>
            </a:r>
          </a:p>
        </p:txBody>
      </p:sp>
      <p:sp>
        <p:nvSpPr>
          <p:cNvPr id="3" name="Content Placeholder 2"/>
          <p:cNvSpPr>
            <a:spLocks noGrp="1"/>
          </p:cNvSpPr>
          <p:nvPr>
            <p:ph idx="1"/>
          </p:nvPr>
        </p:nvSpPr>
        <p:spPr/>
        <p:txBody>
          <a:bodyPr/>
          <a:lstStyle/>
          <a:p>
            <a:pPr marL="0" indent="0">
              <a:lnSpc>
                <a:spcPct val="110000"/>
              </a:lnSpc>
              <a:buNone/>
            </a:pPr>
            <a:r>
              <a:rPr lang="en-US" dirty="0">
                <a:solidFill>
                  <a:schemeClr val="accent2"/>
                </a:solidFill>
              </a:rPr>
              <a:t>Evaluate</a:t>
            </a:r>
            <a:r>
              <a:rPr lang="en-US" dirty="0"/>
              <a:t> the advantages and disadvantages of using different mediums (e.g., print or digital text, video, multimedia) to present a particular topic or idea. </a:t>
            </a:r>
          </a:p>
        </p:txBody>
      </p:sp>
    </p:spTree>
    <p:extLst>
      <p:ext uri="{BB962C8B-B14F-4D97-AF65-F5344CB8AC3E}">
        <p14:creationId xmlns:p14="http://schemas.microsoft.com/office/powerpoint/2010/main" val="8891926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4859"/>
            <a:ext cx="9127979" cy="5940407"/>
          </a:xfrm>
        </p:spPr>
        <p:txBody>
          <a:bodyPr>
            <a:normAutofit/>
          </a:bodyPr>
          <a:lstStyle/>
          <a:p>
            <a:pPr marL="0" indent="0">
              <a:buNone/>
            </a:pPr>
            <a:r>
              <a:rPr lang="en-US" b="1" dirty="0"/>
              <a:t>Which sentence explains how the video, “This is how Cookie Monster makes your kid smarter,” builds upon the information presented in the article, “Study: Kids can learn as much from ‘Sesame Street’ as from preschool”?</a:t>
            </a:r>
          </a:p>
          <a:p>
            <a:pPr marL="457200" indent="-457200">
              <a:buFont typeface="+mj-lt"/>
              <a:buAutoNum type="alphaUcPeriod"/>
            </a:pPr>
            <a:r>
              <a:rPr lang="en-US" dirty="0"/>
              <a:t>The article claims that parents also enjoy Sesame Street, and the video explains why. </a:t>
            </a:r>
          </a:p>
          <a:p>
            <a:pPr marL="457200" indent="-457200">
              <a:buAutoNum type="alphaUcPeriod"/>
            </a:pPr>
            <a:r>
              <a:rPr lang="en-US" dirty="0"/>
              <a:t>The article claims that Sesame Street has long-term benefits for children, and the video explains how Sesame Street is built to create these benefits. </a:t>
            </a:r>
          </a:p>
          <a:p>
            <a:pPr marL="457200" indent="-457200">
              <a:buAutoNum type="alphaUcPeriod"/>
            </a:pPr>
            <a:r>
              <a:rPr lang="en-US" dirty="0"/>
              <a:t>The article reveals the potential long-term benefits of Sesame Street, and the video shows how they can be replicated. </a:t>
            </a:r>
          </a:p>
          <a:p>
            <a:pPr marL="457200" indent="-457200">
              <a:buAutoNum type="alphaUcPeriod"/>
            </a:pPr>
            <a:r>
              <a:rPr lang="en-US" dirty="0"/>
              <a:t>The article explains that Sesame Street has positive effects on academics, and the video explains how the benefits can be replicated in other situations. </a:t>
            </a:r>
          </a:p>
          <a:p>
            <a:pPr marL="457200" indent="-457200">
              <a:buAutoNum type="alphaUcPeriod"/>
            </a:pPr>
            <a:endParaRPr lang="en-US" dirty="0"/>
          </a:p>
          <a:p>
            <a:pPr marL="457200" indent="-457200">
              <a:buAutoNum type="alphaUcPeriod"/>
            </a:pPr>
            <a:endParaRPr lang="en-US" dirty="0"/>
          </a:p>
        </p:txBody>
      </p:sp>
      <p:sp>
        <p:nvSpPr>
          <p:cNvPr id="4" name="TextBox 3"/>
          <p:cNvSpPr txBox="1"/>
          <p:nvPr/>
        </p:nvSpPr>
        <p:spPr>
          <a:xfrm>
            <a:off x="457200" y="5851046"/>
            <a:ext cx="8229600" cy="523220"/>
          </a:xfrm>
          <a:prstGeom prst="rect">
            <a:avLst/>
          </a:prstGeom>
          <a:noFill/>
        </p:spPr>
        <p:txBody>
          <a:bodyPr wrap="square" rtlCol="0">
            <a:spAutoFit/>
          </a:bodyPr>
          <a:lstStyle/>
          <a:p>
            <a:pPr algn="ctr"/>
            <a:r>
              <a:rPr lang="en-US" sz="1400" dirty="0"/>
              <a:t>Associated Stimuli: “This is how Cookie Monster makes your kid smarter” (video) and  “Study: Kids can learn as much from ‘Sesame Street’ as from preschool” (text) </a:t>
            </a:r>
          </a:p>
        </p:txBody>
      </p:sp>
    </p:spTree>
    <p:extLst>
      <p:ext uri="{BB962C8B-B14F-4D97-AF65-F5344CB8AC3E}">
        <p14:creationId xmlns:p14="http://schemas.microsoft.com/office/powerpoint/2010/main" val="9309823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8300"/>
            <a:ext cx="8229600" cy="4436175"/>
          </a:xfrm>
        </p:spPr>
        <p:txBody>
          <a:bodyPr/>
          <a:lstStyle/>
          <a:p>
            <a:pPr marL="0" indent="0">
              <a:lnSpc>
                <a:spcPct val="110000"/>
              </a:lnSpc>
              <a:buNone/>
            </a:pPr>
            <a:r>
              <a:rPr lang="en-US" b="1" dirty="0"/>
              <a:t>Write an essay outlining the advantages and disadvantages of using text versus video to present information about the way Sesame Street impacts childhood learning. Use details from both the text and the video to support your answer. </a:t>
            </a:r>
          </a:p>
        </p:txBody>
      </p:sp>
      <p:sp>
        <p:nvSpPr>
          <p:cNvPr id="4" name="TextBox 3"/>
          <p:cNvSpPr txBox="1"/>
          <p:nvPr/>
        </p:nvSpPr>
        <p:spPr>
          <a:xfrm>
            <a:off x="457200" y="5835548"/>
            <a:ext cx="8229600" cy="523220"/>
          </a:xfrm>
          <a:prstGeom prst="rect">
            <a:avLst/>
          </a:prstGeom>
          <a:noFill/>
        </p:spPr>
        <p:txBody>
          <a:bodyPr wrap="square" rtlCol="0">
            <a:spAutoFit/>
          </a:bodyPr>
          <a:lstStyle/>
          <a:p>
            <a:pPr algn="ctr"/>
            <a:r>
              <a:rPr lang="en-US" sz="1400" dirty="0"/>
              <a:t>Associated Stimuli : “This is how Cookie Monster makes your kid smarter” (video) and  “Study: Kids can learn as much from ‘Sesame Street’ as from preschool” (text) </a:t>
            </a:r>
          </a:p>
        </p:txBody>
      </p:sp>
    </p:spTree>
    <p:extLst>
      <p:ext uri="{BB962C8B-B14F-4D97-AF65-F5344CB8AC3E}">
        <p14:creationId xmlns:p14="http://schemas.microsoft.com/office/powerpoint/2010/main" val="5831293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CCSS.ELA-Literacy.RI.8.8</a:t>
            </a:r>
          </a:p>
        </p:txBody>
      </p:sp>
      <p:sp>
        <p:nvSpPr>
          <p:cNvPr id="3" name="Content Placeholder 2"/>
          <p:cNvSpPr>
            <a:spLocks noGrp="1"/>
          </p:cNvSpPr>
          <p:nvPr>
            <p:ph idx="1"/>
          </p:nvPr>
        </p:nvSpPr>
        <p:spPr>
          <a:xfrm>
            <a:off x="457200" y="1600200"/>
            <a:ext cx="8229600" cy="2196885"/>
          </a:xfrm>
        </p:spPr>
        <p:txBody>
          <a:bodyPr/>
          <a:lstStyle/>
          <a:p>
            <a:pPr marL="0" indent="0">
              <a:buNone/>
            </a:pPr>
            <a:r>
              <a:rPr lang="en-US" dirty="0">
                <a:solidFill>
                  <a:schemeClr val="accent2"/>
                </a:solidFill>
              </a:rPr>
              <a:t>Delineate</a:t>
            </a:r>
            <a:r>
              <a:rPr lang="en-US" dirty="0"/>
              <a:t> and </a:t>
            </a:r>
            <a:r>
              <a:rPr lang="en-US" dirty="0">
                <a:solidFill>
                  <a:schemeClr val="accent2"/>
                </a:solidFill>
              </a:rPr>
              <a:t>evaluate</a:t>
            </a:r>
            <a:r>
              <a:rPr lang="en-US" dirty="0"/>
              <a:t> the argument and specific claims in a text, assessing whether the reasoning is sound and evidence is relevant and sufficient; </a:t>
            </a:r>
            <a:r>
              <a:rPr lang="en-US" dirty="0">
                <a:solidFill>
                  <a:schemeClr val="accent2"/>
                </a:solidFill>
              </a:rPr>
              <a:t>recognize</a:t>
            </a:r>
            <a:r>
              <a:rPr lang="en-US" dirty="0"/>
              <a:t> when irrelevant evidence is introduced. </a:t>
            </a:r>
          </a:p>
        </p:txBody>
      </p:sp>
    </p:spTree>
    <p:extLst>
      <p:ext uri="{BB962C8B-B14F-4D97-AF65-F5344CB8AC3E}">
        <p14:creationId xmlns:p14="http://schemas.microsoft.com/office/powerpoint/2010/main" val="285541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CCSS.ELA-Literacy.RL.8.2</a:t>
            </a:r>
          </a:p>
        </p:txBody>
      </p:sp>
      <p:sp>
        <p:nvSpPr>
          <p:cNvPr id="6" name="Content Placeholder 5"/>
          <p:cNvSpPr>
            <a:spLocks noGrp="1"/>
          </p:cNvSpPr>
          <p:nvPr>
            <p:ph idx="1"/>
          </p:nvPr>
        </p:nvSpPr>
        <p:spPr/>
        <p:txBody>
          <a:bodyPr/>
          <a:lstStyle/>
          <a:p>
            <a:pPr marL="0" indent="0">
              <a:lnSpc>
                <a:spcPct val="110000"/>
              </a:lnSpc>
              <a:buNone/>
            </a:pPr>
            <a:r>
              <a:rPr lang="en-US" dirty="0">
                <a:solidFill>
                  <a:schemeClr val="accent2"/>
                </a:solidFill>
              </a:rPr>
              <a:t>Determine</a:t>
            </a:r>
            <a:r>
              <a:rPr lang="en-US" dirty="0"/>
              <a:t> a theme or central idea of a text and </a:t>
            </a:r>
            <a:r>
              <a:rPr lang="en-US" dirty="0">
                <a:solidFill>
                  <a:schemeClr val="accent2"/>
                </a:solidFill>
              </a:rPr>
              <a:t>analyze</a:t>
            </a:r>
            <a:r>
              <a:rPr lang="en-US" dirty="0"/>
              <a:t> its development over the course of the text, including its relationship to the characters, setting, and plot; </a:t>
            </a:r>
            <a:r>
              <a:rPr lang="en-US" dirty="0">
                <a:solidFill>
                  <a:schemeClr val="accent2"/>
                </a:solidFill>
              </a:rPr>
              <a:t>provide</a:t>
            </a:r>
            <a:r>
              <a:rPr lang="en-US" dirty="0"/>
              <a:t> an objective summary of the text.</a:t>
            </a:r>
          </a:p>
          <a:p>
            <a:pPr marL="0" indent="0">
              <a:buNone/>
            </a:pPr>
            <a:br>
              <a:rPr lang="en-US" dirty="0"/>
            </a:br>
            <a:endParaRPr lang="en-US" dirty="0"/>
          </a:p>
        </p:txBody>
      </p:sp>
    </p:spTree>
    <p:extLst>
      <p:ext uri="{BB962C8B-B14F-4D97-AF65-F5344CB8AC3E}">
        <p14:creationId xmlns:p14="http://schemas.microsoft.com/office/powerpoint/2010/main" val="713710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0200"/>
            <a:ext cx="8229600" cy="5388675"/>
          </a:xfrm>
        </p:spPr>
        <p:txBody>
          <a:bodyPr>
            <a:normAutofit/>
          </a:bodyPr>
          <a:lstStyle/>
          <a:p>
            <a:pPr marL="0" indent="0">
              <a:buNone/>
            </a:pPr>
            <a:r>
              <a:rPr lang="en-US" b="1" dirty="0"/>
              <a:t>Which sentence from </a:t>
            </a:r>
            <a:r>
              <a:rPr lang="en-US" b="1" i="1" dirty="0"/>
              <a:t>Forensic Science: Evidence, Clues, and Investigation </a:t>
            </a:r>
            <a:r>
              <a:rPr lang="en-US" b="1" u="sng" dirty="0"/>
              <a:t>best</a:t>
            </a:r>
            <a:r>
              <a:rPr lang="en-US" b="1" dirty="0"/>
              <a:t> reveals the author’s claim?</a:t>
            </a:r>
          </a:p>
          <a:p>
            <a:pPr marL="457200" indent="-457200">
              <a:buAutoNum type="alphaUcPeriod"/>
            </a:pPr>
            <a:r>
              <a:rPr lang="en-US" dirty="0"/>
              <a:t>“However, distinction should be made between the terms </a:t>
            </a:r>
            <a:r>
              <a:rPr lang="en-US" i="1" dirty="0"/>
              <a:t>forensic science</a:t>
            </a:r>
            <a:r>
              <a:rPr lang="en-US" dirty="0"/>
              <a:t> and </a:t>
            </a:r>
            <a:r>
              <a:rPr lang="en-US" i="1" dirty="0"/>
              <a:t>criminalistics</a:t>
            </a:r>
            <a:r>
              <a:rPr lang="en-US" dirty="0"/>
              <a:t>, which are often used interchangeably.”</a:t>
            </a:r>
          </a:p>
          <a:p>
            <a:pPr marL="457200" indent="-457200">
              <a:buAutoNum type="alphaUcPeriod"/>
            </a:pPr>
            <a:r>
              <a:rPr lang="en-US" dirty="0"/>
              <a:t>“But modern criminal investigations still begin in a manner Sherlock Holmes would find familiar—with careful examination of the crime scene.”</a:t>
            </a:r>
          </a:p>
          <a:p>
            <a:pPr marL="457200" indent="-457200">
              <a:buAutoNum type="alphaUcPeriod"/>
            </a:pPr>
            <a:r>
              <a:rPr lang="en-US" dirty="0"/>
              <a:t>“But forensic evidence, which falls into the fourth category above, often serves as the added weight that helps tip the scales of justice.”</a:t>
            </a:r>
          </a:p>
          <a:p>
            <a:pPr marL="457200" indent="-457200">
              <a:buAutoNum type="alphaUcPeriod"/>
            </a:pPr>
            <a:r>
              <a:rPr lang="en-US" dirty="0"/>
              <a:t>“Forensic evidence does not serve all cases.” </a:t>
            </a:r>
          </a:p>
          <a:p>
            <a:pPr marL="457200" indent="-457200">
              <a:buAutoNum type="alphaUcPeriod"/>
            </a:pPr>
            <a:endParaRPr lang="en-US" dirty="0"/>
          </a:p>
        </p:txBody>
      </p:sp>
      <p:sp>
        <p:nvSpPr>
          <p:cNvPr id="6" name="TextBox 5"/>
          <p:cNvSpPr txBox="1"/>
          <p:nvPr/>
        </p:nvSpPr>
        <p:spPr>
          <a:xfrm>
            <a:off x="457200" y="6049983"/>
            <a:ext cx="8229600" cy="307777"/>
          </a:xfrm>
          <a:prstGeom prst="rect">
            <a:avLst/>
          </a:prstGeom>
          <a:noFill/>
        </p:spPr>
        <p:txBody>
          <a:bodyPr wrap="square" rtlCol="0">
            <a:spAutoFit/>
          </a:bodyPr>
          <a:lstStyle/>
          <a:p>
            <a:pPr algn="ctr"/>
            <a:r>
              <a:rPr lang="en-US" sz="1400" dirty="0"/>
              <a:t>Associated Text: </a:t>
            </a:r>
            <a:r>
              <a:rPr lang="en-US" sz="1400" i="1" dirty="0"/>
              <a:t>Forensic Science: Evidence, Clues, and Investigation </a:t>
            </a:r>
            <a:r>
              <a:rPr lang="en-US" sz="1400" dirty="0"/>
              <a:t>by Andrea Campbell</a:t>
            </a:r>
          </a:p>
        </p:txBody>
      </p:sp>
    </p:spTree>
    <p:extLst>
      <p:ext uri="{BB962C8B-B14F-4D97-AF65-F5344CB8AC3E}">
        <p14:creationId xmlns:p14="http://schemas.microsoft.com/office/powerpoint/2010/main" val="9606042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5880100"/>
            <a:ext cx="8229600" cy="646331"/>
          </a:xfrm>
          <a:prstGeom prst="rect">
            <a:avLst/>
          </a:prstGeom>
          <a:noFill/>
        </p:spPr>
        <p:txBody>
          <a:bodyPr wrap="square" rtlCol="0">
            <a:spAutoFit/>
          </a:bodyPr>
          <a:lstStyle/>
          <a:p>
            <a:pPr algn="ctr"/>
            <a:endParaRPr lang="en-US" dirty="0"/>
          </a:p>
          <a:p>
            <a:pPr algn="ctr"/>
            <a:endParaRPr lang="en-US" dirty="0"/>
          </a:p>
        </p:txBody>
      </p:sp>
      <p:sp>
        <p:nvSpPr>
          <p:cNvPr id="3" name="TextBox 2"/>
          <p:cNvSpPr txBox="1"/>
          <p:nvPr/>
        </p:nvSpPr>
        <p:spPr>
          <a:xfrm>
            <a:off x="308113" y="248478"/>
            <a:ext cx="8488017" cy="4893647"/>
          </a:xfrm>
          <a:prstGeom prst="rect">
            <a:avLst/>
          </a:prstGeom>
          <a:noFill/>
        </p:spPr>
        <p:txBody>
          <a:bodyPr wrap="square" rtlCol="0">
            <a:spAutoFit/>
          </a:bodyPr>
          <a:lstStyle/>
          <a:p>
            <a:r>
              <a:rPr lang="en-US" sz="2400" b="1" dirty="0">
                <a:solidFill>
                  <a:srgbClr val="3F3F39"/>
                </a:solidFill>
                <a:latin typeface="Lucida Sans" panose="020B0602030504020204" pitchFamily="34" charset="0"/>
              </a:rPr>
              <a:t>In </a:t>
            </a:r>
            <a:r>
              <a:rPr lang="en-US" sz="2400" b="1" i="1" dirty="0">
                <a:solidFill>
                  <a:srgbClr val="3F3F39"/>
                </a:solidFill>
                <a:latin typeface="Lucida Sans" panose="020B0602030504020204" pitchFamily="34" charset="0"/>
              </a:rPr>
              <a:t>Forensic Science: Evidence, Clues, and Investigation</a:t>
            </a:r>
            <a:r>
              <a:rPr lang="en-US" sz="2400" b="1" dirty="0">
                <a:solidFill>
                  <a:srgbClr val="3F3F39"/>
                </a:solidFill>
                <a:latin typeface="Lucida Sans" panose="020B0602030504020204" pitchFamily="34" charset="0"/>
              </a:rPr>
              <a:t>, the author makes a claim about the nature of truth-seeking in criminal justice. Write an essay that describes the author’s claim, and then evaluates the quality of the evidence she uses to support this claim. Is the evidence relevant and sufficient enough to justify the claim? Does the author use the evidence in a logical way to develop her perspective on criminal investigations? Use details from the passage to support your answer. </a:t>
            </a:r>
          </a:p>
          <a:p>
            <a:endParaRPr lang="en-US" dirty="0"/>
          </a:p>
          <a:p>
            <a:endParaRPr lang="en-US" dirty="0"/>
          </a:p>
          <a:p>
            <a:endParaRPr lang="en-US" dirty="0"/>
          </a:p>
          <a:p>
            <a:endParaRPr lang="en-US" dirty="0"/>
          </a:p>
        </p:txBody>
      </p:sp>
      <p:sp>
        <p:nvSpPr>
          <p:cNvPr id="2" name="Rectangle 1"/>
          <p:cNvSpPr/>
          <p:nvPr/>
        </p:nvSpPr>
        <p:spPr>
          <a:xfrm>
            <a:off x="308112" y="6052875"/>
            <a:ext cx="8378687" cy="307777"/>
          </a:xfrm>
          <a:prstGeom prst="rect">
            <a:avLst/>
          </a:prstGeom>
        </p:spPr>
        <p:txBody>
          <a:bodyPr wrap="square">
            <a:spAutoFit/>
          </a:bodyPr>
          <a:lstStyle/>
          <a:p>
            <a:pPr algn="ctr"/>
            <a:r>
              <a:rPr lang="en-US" sz="1400" dirty="0"/>
              <a:t>Associated Text: </a:t>
            </a:r>
            <a:r>
              <a:rPr lang="en-US" sz="1400" i="1" dirty="0"/>
              <a:t>Forensic Science: Evidence, Clues, and Investigation </a:t>
            </a:r>
            <a:r>
              <a:rPr lang="en-US" sz="1400" dirty="0"/>
              <a:t>by Andrea Campbell </a:t>
            </a:r>
            <a:endParaRPr lang="en-US" sz="1400" i="1" dirty="0"/>
          </a:p>
        </p:txBody>
      </p:sp>
    </p:spTree>
    <p:extLst>
      <p:ext uri="{BB962C8B-B14F-4D97-AF65-F5344CB8AC3E}">
        <p14:creationId xmlns:p14="http://schemas.microsoft.com/office/powerpoint/2010/main" val="7303276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CCSS.ELA-Literacy.RI.8.9</a:t>
            </a:r>
          </a:p>
        </p:txBody>
      </p:sp>
      <p:sp>
        <p:nvSpPr>
          <p:cNvPr id="3" name="Content Placeholder 2"/>
          <p:cNvSpPr>
            <a:spLocks noGrp="1"/>
          </p:cNvSpPr>
          <p:nvPr>
            <p:ph idx="1"/>
          </p:nvPr>
        </p:nvSpPr>
        <p:spPr/>
        <p:txBody>
          <a:bodyPr/>
          <a:lstStyle/>
          <a:p>
            <a:pPr marL="0" indent="0">
              <a:lnSpc>
                <a:spcPct val="110000"/>
              </a:lnSpc>
              <a:buNone/>
            </a:pPr>
            <a:r>
              <a:rPr lang="en-US" dirty="0">
                <a:solidFill>
                  <a:schemeClr val="accent2"/>
                </a:solidFill>
              </a:rPr>
              <a:t>Analyze</a:t>
            </a:r>
            <a:r>
              <a:rPr lang="en-US" dirty="0"/>
              <a:t> a case in which two or more texts provide conflicting information on the same topic and </a:t>
            </a:r>
            <a:r>
              <a:rPr lang="en-US" dirty="0">
                <a:solidFill>
                  <a:schemeClr val="accent2"/>
                </a:solidFill>
              </a:rPr>
              <a:t>identify</a:t>
            </a:r>
            <a:r>
              <a:rPr lang="en-US" dirty="0"/>
              <a:t> where the texts disagree on matters of fact or interpretation. </a:t>
            </a:r>
          </a:p>
        </p:txBody>
      </p:sp>
    </p:spTree>
    <p:extLst>
      <p:ext uri="{BB962C8B-B14F-4D97-AF65-F5344CB8AC3E}">
        <p14:creationId xmlns:p14="http://schemas.microsoft.com/office/powerpoint/2010/main" val="7603763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7501"/>
            <a:ext cx="8229600" cy="4672954"/>
          </a:xfrm>
        </p:spPr>
        <p:txBody>
          <a:bodyPr>
            <a:normAutofit/>
          </a:bodyPr>
          <a:lstStyle/>
          <a:p>
            <a:pPr marL="0" indent="0">
              <a:lnSpc>
                <a:spcPct val="110000"/>
              </a:lnSpc>
              <a:buNone/>
            </a:pPr>
            <a:r>
              <a:rPr lang="en-US" b="1" dirty="0"/>
              <a:t>How do the authors of “Study: Kids can learn as much from ‘Sesame Street’ as from preschool” and “In our digital world, are young people losing their ability to read emotions?” view technology? Write an essay that identifies each author’s opinion of technology. Use details from both texts to support your answer. </a:t>
            </a:r>
          </a:p>
        </p:txBody>
      </p:sp>
      <p:sp>
        <p:nvSpPr>
          <p:cNvPr id="4" name="TextBox 3"/>
          <p:cNvSpPr txBox="1"/>
          <p:nvPr/>
        </p:nvSpPr>
        <p:spPr>
          <a:xfrm>
            <a:off x="457200" y="5836889"/>
            <a:ext cx="8229600" cy="523220"/>
          </a:xfrm>
          <a:prstGeom prst="rect">
            <a:avLst/>
          </a:prstGeom>
          <a:noFill/>
        </p:spPr>
        <p:txBody>
          <a:bodyPr wrap="square" rtlCol="0">
            <a:spAutoFit/>
          </a:bodyPr>
          <a:lstStyle/>
          <a:p>
            <a:pPr algn="ctr"/>
            <a:r>
              <a:rPr lang="en-US" sz="1400" dirty="0"/>
              <a:t>Associated Texts: “Study: Kids can learn as much from ‘Sesame Street’ as from preschool” and “In our digital world, are young people losing the ability to read emotions?”</a:t>
            </a:r>
          </a:p>
        </p:txBody>
      </p:sp>
    </p:spTree>
    <p:extLst>
      <p:ext uri="{BB962C8B-B14F-4D97-AF65-F5344CB8AC3E}">
        <p14:creationId xmlns:p14="http://schemas.microsoft.com/office/powerpoint/2010/main" val="10822761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354"/>
            <a:ext cx="8229600" cy="3812344"/>
          </a:xfrm>
        </p:spPr>
        <p:txBody>
          <a:bodyPr>
            <a:normAutofit/>
          </a:bodyPr>
          <a:lstStyle/>
          <a:p>
            <a:pPr marL="0" indent="0">
              <a:lnSpc>
                <a:spcPct val="110000"/>
              </a:lnSpc>
              <a:buNone/>
            </a:pPr>
            <a:r>
              <a:rPr lang="en-US" b="1" dirty="0"/>
              <a:t>In each text, the author presents a unique perspective regarding children and technology. Write an essay that outlines each author’s position on the relationship children have with technology. Describe points on which the authors’ disagree, and then explain which author presents the strongest argument. Use details from </a:t>
            </a:r>
            <a:r>
              <a:rPr lang="en-US" b="1" u="sng" dirty="0"/>
              <a:t>both</a:t>
            </a:r>
            <a:r>
              <a:rPr lang="en-US" b="1" dirty="0"/>
              <a:t> articles to support your claims.  </a:t>
            </a:r>
          </a:p>
        </p:txBody>
      </p:sp>
      <p:sp>
        <p:nvSpPr>
          <p:cNvPr id="7" name="TextBox 6"/>
          <p:cNvSpPr txBox="1"/>
          <p:nvPr/>
        </p:nvSpPr>
        <p:spPr>
          <a:xfrm>
            <a:off x="228600" y="5834588"/>
            <a:ext cx="8686800" cy="523220"/>
          </a:xfrm>
          <a:prstGeom prst="rect">
            <a:avLst/>
          </a:prstGeom>
          <a:noFill/>
        </p:spPr>
        <p:txBody>
          <a:bodyPr wrap="square" rtlCol="0">
            <a:spAutoFit/>
          </a:bodyPr>
          <a:lstStyle/>
          <a:p>
            <a:pPr algn="ctr"/>
            <a:r>
              <a:rPr lang="en-US" sz="1400" dirty="0"/>
              <a:t>Associated Texts: “Study: Kids can learn as much from ‘Sesame Street’ as from preschool” and “In our digital world, are young people losing the ability to read emotions?”</a:t>
            </a:r>
          </a:p>
        </p:txBody>
      </p:sp>
    </p:spTree>
    <p:extLst>
      <p:ext uri="{BB962C8B-B14F-4D97-AF65-F5344CB8AC3E}">
        <p14:creationId xmlns:p14="http://schemas.microsoft.com/office/powerpoint/2010/main" val="171898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Bottom Line for </a:t>
            </a:r>
            <a:br>
              <a:rPr lang="en-US" dirty="0"/>
            </a:br>
            <a:r>
              <a:rPr lang="en-US" dirty="0"/>
              <a:t>Reading for Information Standards</a:t>
            </a:r>
          </a:p>
        </p:txBody>
      </p:sp>
      <p:sp>
        <p:nvSpPr>
          <p:cNvPr id="3" name="Content Placeholder 2"/>
          <p:cNvSpPr>
            <a:spLocks noGrp="1"/>
          </p:cNvSpPr>
          <p:nvPr>
            <p:ph idx="1"/>
          </p:nvPr>
        </p:nvSpPr>
        <p:spPr/>
        <p:txBody>
          <a:bodyPr>
            <a:normAutofit fontScale="92500"/>
          </a:bodyPr>
          <a:lstStyle/>
          <a:p>
            <a:pPr marL="0" indent="0">
              <a:buNone/>
            </a:pPr>
            <a:r>
              <a:rPr lang="en-US" i="1" dirty="0"/>
              <a:t>Questions are </a:t>
            </a:r>
          </a:p>
          <a:p>
            <a:pPr lvl="1"/>
            <a:r>
              <a:rPr lang="en-US" sz="2400" dirty="0"/>
              <a:t>based on texts that are </a:t>
            </a:r>
            <a:r>
              <a:rPr lang="en-US" sz="2400" dirty="0">
                <a:solidFill>
                  <a:schemeClr val="tx1"/>
                </a:solidFill>
              </a:rPr>
              <a:t>of </a:t>
            </a:r>
            <a:r>
              <a:rPr lang="en-US" sz="2400" b="1" dirty="0">
                <a:solidFill>
                  <a:schemeClr val="accent2"/>
                </a:solidFill>
              </a:rPr>
              <a:t>appropriate</a:t>
            </a:r>
            <a:r>
              <a:rPr lang="en-US" sz="2400" dirty="0">
                <a:solidFill>
                  <a:schemeClr val="accent2"/>
                </a:solidFill>
              </a:rPr>
              <a:t> </a:t>
            </a:r>
            <a:r>
              <a:rPr lang="en-US" sz="2400" b="1" dirty="0">
                <a:solidFill>
                  <a:schemeClr val="accent2"/>
                </a:solidFill>
              </a:rPr>
              <a:t>complexity</a:t>
            </a:r>
            <a:r>
              <a:rPr lang="en-US" sz="2400" dirty="0">
                <a:solidFill>
                  <a:schemeClr val="tx1"/>
                </a:solidFill>
              </a:rPr>
              <a:t>. They are worthy of students’ attention. (Standard 10)</a:t>
            </a:r>
          </a:p>
          <a:p>
            <a:pPr marL="0" indent="0">
              <a:buNone/>
            </a:pPr>
            <a:endParaRPr lang="en-US" dirty="0">
              <a:solidFill>
                <a:schemeClr val="tx1"/>
              </a:solidFill>
            </a:endParaRPr>
          </a:p>
          <a:p>
            <a:pPr marL="0" indent="0">
              <a:buNone/>
            </a:pPr>
            <a:r>
              <a:rPr lang="en-US" i="1" dirty="0">
                <a:solidFill>
                  <a:schemeClr val="tx1"/>
                </a:solidFill>
              </a:rPr>
              <a:t>Questions require </a:t>
            </a:r>
          </a:p>
          <a:p>
            <a:pPr lvl="1"/>
            <a:r>
              <a:rPr lang="en-US" sz="2400" dirty="0">
                <a:solidFill>
                  <a:schemeClr val="tx1"/>
                </a:solidFill>
              </a:rPr>
              <a:t>students to </a:t>
            </a:r>
            <a:r>
              <a:rPr lang="en-US" sz="2400" b="1" dirty="0">
                <a:solidFill>
                  <a:schemeClr val="accent2"/>
                </a:solidFill>
              </a:rPr>
              <a:t>read</a:t>
            </a:r>
            <a:r>
              <a:rPr lang="en-US" sz="2400" dirty="0">
                <a:solidFill>
                  <a:schemeClr val="accent2"/>
                </a:solidFill>
              </a:rPr>
              <a:t> </a:t>
            </a:r>
            <a:r>
              <a:rPr lang="en-US" sz="2400" b="1" dirty="0">
                <a:solidFill>
                  <a:schemeClr val="accent2"/>
                </a:solidFill>
              </a:rPr>
              <a:t>closely</a:t>
            </a:r>
            <a:r>
              <a:rPr lang="en-US" sz="2400" dirty="0">
                <a:solidFill>
                  <a:schemeClr val="accent2"/>
                </a:solidFill>
              </a:rPr>
              <a:t> </a:t>
            </a:r>
            <a:r>
              <a:rPr lang="en-US" sz="2400" dirty="0">
                <a:solidFill>
                  <a:schemeClr val="tx1"/>
                </a:solidFill>
              </a:rPr>
              <a:t>and </a:t>
            </a:r>
            <a:r>
              <a:rPr lang="en-US" sz="2400" b="1" dirty="0">
                <a:solidFill>
                  <a:schemeClr val="accent2"/>
                </a:solidFill>
              </a:rPr>
              <a:t>think deeply </a:t>
            </a:r>
            <a:r>
              <a:rPr lang="en-US" sz="2400" dirty="0">
                <a:solidFill>
                  <a:schemeClr val="tx1"/>
                </a:solidFill>
              </a:rPr>
              <a:t>about </a:t>
            </a:r>
            <a:r>
              <a:rPr lang="en-US" sz="2400" b="1" dirty="0">
                <a:solidFill>
                  <a:schemeClr val="accent2"/>
                </a:solidFill>
              </a:rPr>
              <a:t>key</a:t>
            </a:r>
            <a:r>
              <a:rPr lang="en-US" sz="2400" dirty="0">
                <a:solidFill>
                  <a:schemeClr val="accent2"/>
                </a:solidFill>
              </a:rPr>
              <a:t> </a:t>
            </a:r>
            <a:r>
              <a:rPr lang="en-US" sz="2400" b="1" dirty="0">
                <a:solidFill>
                  <a:schemeClr val="accent2"/>
                </a:solidFill>
              </a:rPr>
              <a:t>ideas</a:t>
            </a:r>
            <a:r>
              <a:rPr lang="en-US" sz="2400" dirty="0">
                <a:solidFill>
                  <a:schemeClr val="tx1"/>
                </a:solidFill>
              </a:rPr>
              <a:t> and </a:t>
            </a:r>
            <a:r>
              <a:rPr lang="en-US" sz="2400" b="1" dirty="0">
                <a:solidFill>
                  <a:schemeClr val="accent2"/>
                </a:solidFill>
              </a:rPr>
              <a:t>specifics</a:t>
            </a:r>
            <a:r>
              <a:rPr lang="en-US" sz="2400" dirty="0">
                <a:solidFill>
                  <a:schemeClr val="tx1"/>
                </a:solidFill>
              </a:rPr>
              <a:t> of the texts. They are questions worth answering.</a:t>
            </a:r>
          </a:p>
          <a:p>
            <a:pPr lvl="1"/>
            <a:r>
              <a:rPr lang="en-US" sz="2400" dirty="0">
                <a:solidFill>
                  <a:schemeClr val="tx1"/>
                </a:solidFill>
              </a:rPr>
              <a:t>students to use </a:t>
            </a:r>
            <a:r>
              <a:rPr lang="en-US" sz="2400" b="1" dirty="0">
                <a:solidFill>
                  <a:schemeClr val="accent2"/>
                </a:solidFill>
              </a:rPr>
              <a:t>textual evidence </a:t>
            </a:r>
            <a:r>
              <a:rPr lang="en-US" sz="2400" dirty="0">
                <a:solidFill>
                  <a:schemeClr val="tx1"/>
                </a:solidFill>
              </a:rPr>
              <a:t>to help them formulate their responses. They help prepare </a:t>
            </a:r>
            <a:r>
              <a:rPr lang="en-US" sz="2400" dirty="0"/>
              <a:t>students for the demands of careers and college. (Standard 1)</a:t>
            </a:r>
          </a:p>
          <a:p>
            <a:endParaRPr lang="en-US" dirty="0"/>
          </a:p>
        </p:txBody>
      </p:sp>
    </p:spTree>
    <p:extLst>
      <p:ext uri="{BB962C8B-B14F-4D97-AF65-F5344CB8AC3E}">
        <p14:creationId xmlns:p14="http://schemas.microsoft.com/office/powerpoint/2010/main" val="155836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7"/>
          <p:cNvSpPr txBox="1">
            <a:spLocks/>
          </p:cNvSpPr>
          <p:nvPr/>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4" name="Title 7"/>
          <p:cNvSpPr txBox="1">
            <a:spLocks/>
          </p:cNvSpPr>
          <p:nvPr/>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 name="Title 1"/>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3241169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001"/>
            <a:ext cx="8229600" cy="4544446"/>
          </a:xfrm>
        </p:spPr>
        <p:txBody>
          <a:bodyPr>
            <a:normAutofit/>
          </a:bodyPr>
          <a:lstStyle/>
          <a:p>
            <a:pPr marL="0" indent="0">
              <a:buNone/>
            </a:pPr>
            <a:r>
              <a:rPr lang="en-US" b="1" dirty="0"/>
              <a:t>What is the theme of the passage?</a:t>
            </a:r>
          </a:p>
          <a:p>
            <a:pPr marL="457200" indent="-457200">
              <a:lnSpc>
                <a:spcPct val="110000"/>
              </a:lnSpc>
              <a:buAutoNum type="alphaUcPeriod"/>
            </a:pPr>
            <a:r>
              <a:rPr lang="en-US" dirty="0"/>
              <a:t>Survival in the face of obstacles is only possible through working together. </a:t>
            </a:r>
          </a:p>
          <a:p>
            <a:pPr marL="457200" indent="-457200">
              <a:lnSpc>
                <a:spcPct val="110000"/>
              </a:lnSpc>
              <a:buAutoNum type="alphaUcPeriod"/>
            </a:pPr>
            <a:r>
              <a:rPr lang="en-US" dirty="0"/>
              <a:t>Friendship comes about when men are at sea together. </a:t>
            </a:r>
          </a:p>
          <a:p>
            <a:pPr marL="457200" indent="-457200">
              <a:lnSpc>
                <a:spcPct val="110000"/>
              </a:lnSpc>
              <a:buAutoNum type="alphaUcPeriod"/>
            </a:pPr>
            <a:r>
              <a:rPr lang="en-US" dirty="0"/>
              <a:t>Careful planning is necessary in order to make it through difficult situations. </a:t>
            </a:r>
          </a:p>
          <a:p>
            <a:pPr marL="457200" indent="-457200">
              <a:lnSpc>
                <a:spcPct val="110000"/>
              </a:lnSpc>
              <a:buAutoNum type="alphaUcPeriod"/>
            </a:pPr>
            <a:r>
              <a:rPr lang="en-US" dirty="0"/>
              <a:t>Exhaustion can make bad circumstances even worse. </a:t>
            </a:r>
          </a:p>
          <a:p>
            <a:pPr marL="0" indent="0">
              <a:buNone/>
            </a:pPr>
            <a:endParaRPr lang="en-US" dirty="0"/>
          </a:p>
          <a:p>
            <a:pPr marL="0" indent="0">
              <a:buNone/>
            </a:pPr>
            <a:endParaRPr lang="en-US" dirty="0"/>
          </a:p>
          <a:p>
            <a:pPr marL="0" indent="0">
              <a:buNone/>
            </a:pPr>
            <a:endParaRPr lang="en-US" dirty="0"/>
          </a:p>
          <a:p>
            <a:pPr marL="0" indent="0">
              <a:buNone/>
            </a:pPr>
            <a:endParaRPr lang="en-US" sz="1200" dirty="0"/>
          </a:p>
          <a:p>
            <a:pPr marL="0" indent="0">
              <a:buNone/>
            </a:pPr>
            <a:endParaRPr lang="en-US" sz="1200" dirty="0"/>
          </a:p>
          <a:p>
            <a:pPr marL="0" indent="0">
              <a:buNone/>
            </a:pPr>
            <a:endParaRPr lang="en-US" dirty="0"/>
          </a:p>
        </p:txBody>
      </p:sp>
      <p:sp>
        <p:nvSpPr>
          <p:cNvPr id="2" name="Rectangle 1"/>
          <p:cNvSpPr/>
          <p:nvPr/>
        </p:nvSpPr>
        <p:spPr>
          <a:xfrm>
            <a:off x="457199" y="5996842"/>
            <a:ext cx="8072651" cy="307777"/>
          </a:xfrm>
          <a:prstGeom prst="rect">
            <a:avLst/>
          </a:prstGeom>
        </p:spPr>
        <p:txBody>
          <a:bodyPr wrap="square">
            <a:spAutoFit/>
          </a:bodyPr>
          <a:lstStyle/>
          <a:p>
            <a:pPr algn="ctr" defTabSz="914400">
              <a:defRPr/>
            </a:pPr>
            <a:r>
              <a:rPr lang="en-US" sz="1400" dirty="0"/>
              <a:t>Associated Text: Chapter III from “The Open Boat” by Stephen Crane</a:t>
            </a:r>
          </a:p>
        </p:txBody>
      </p:sp>
    </p:spTree>
    <p:extLst>
      <p:ext uri="{BB962C8B-B14F-4D97-AF65-F5344CB8AC3E}">
        <p14:creationId xmlns:p14="http://schemas.microsoft.com/office/powerpoint/2010/main" val="406003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1"/>
            <a:ext cx="8229600" cy="5645666"/>
          </a:xfrm>
        </p:spPr>
        <p:txBody>
          <a:bodyPr>
            <a:normAutofit lnSpcReduction="10000"/>
          </a:bodyPr>
          <a:lstStyle/>
          <a:p>
            <a:pPr marL="0" indent="0">
              <a:buNone/>
            </a:pPr>
            <a:r>
              <a:rPr lang="en-US" b="1" dirty="0"/>
              <a:t>Choose </a:t>
            </a:r>
            <a:r>
              <a:rPr lang="en-US" b="1" u="sng" dirty="0"/>
              <a:t>two</a:t>
            </a:r>
            <a:r>
              <a:rPr lang="en-US" b="1" dirty="0"/>
              <a:t> ways that the harsh conditions and remote location of the setting contribute to the theme of the passage.</a:t>
            </a:r>
          </a:p>
          <a:p>
            <a:pPr marL="457200" indent="-457200">
              <a:buAutoNum type="alphaUcPeriod"/>
            </a:pPr>
            <a:r>
              <a:rPr lang="en-US" dirty="0"/>
              <a:t>They symbolize the characters’ desire for freedom and adventure.</a:t>
            </a:r>
          </a:p>
          <a:p>
            <a:pPr marL="457200" indent="-457200">
              <a:buAutoNum type="alphaUcPeriod"/>
            </a:pPr>
            <a:r>
              <a:rPr lang="en-US" dirty="0"/>
              <a:t>They provide conflict that propels the action and character development in the story.</a:t>
            </a:r>
          </a:p>
          <a:p>
            <a:pPr marL="457200" indent="-457200">
              <a:buAutoNum type="alphaUcPeriod"/>
            </a:pPr>
            <a:r>
              <a:rPr lang="en-US" dirty="0"/>
              <a:t>They allow the author to focus on the environment rather than character development.</a:t>
            </a:r>
          </a:p>
          <a:p>
            <a:pPr marL="457200" indent="-457200">
              <a:buAutoNum type="alphaUcPeriod"/>
            </a:pPr>
            <a:r>
              <a:rPr lang="en-US" dirty="0"/>
              <a:t>They permit the author to illustrate the basic principles used to navigate the sea.</a:t>
            </a:r>
          </a:p>
          <a:p>
            <a:pPr marL="457200" indent="-457200">
              <a:buAutoNum type="alphaUcPeriod"/>
            </a:pPr>
            <a:r>
              <a:rPr lang="en-US" dirty="0"/>
              <a:t>They help explain the need for cooperation among the men.</a:t>
            </a:r>
          </a:p>
          <a:p>
            <a:pPr marL="457200" indent="-457200">
              <a:buAutoNum type="alphaUcPeriod"/>
            </a:pPr>
            <a:r>
              <a:rPr lang="en-US" dirty="0"/>
              <a:t>They illustrate why some members of the crew struggle more than others. </a:t>
            </a:r>
          </a:p>
        </p:txBody>
      </p:sp>
      <p:sp>
        <p:nvSpPr>
          <p:cNvPr id="4" name="TextBox 3"/>
          <p:cNvSpPr txBox="1"/>
          <p:nvPr/>
        </p:nvSpPr>
        <p:spPr>
          <a:xfrm>
            <a:off x="457200" y="6061532"/>
            <a:ext cx="8229600" cy="307777"/>
          </a:xfrm>
          <a:prstGeom prst="rect">
            <a:avLst/>
          </a:prstGeom>
          <a:noFill/>
        </p:spPr>
        <p:txBody>
          <a:bodyPr wrap="square" rtlCol="0">
            <a:spAutoFit/>
          </a:bodyPr>
          <a:lstStyle/>
          <a:p>
            <a:pPr algn="ctr"/>
            <a:r>
              <a:rPr lang="en-US" sz="1400" dirty="0"/>
              <a:t>Associated Text: Chapter III from “The Open Boat” by Stephen Crane</a:t>
            </a:r>
          </a:p>
        </p:txBody>
      </p:sp>
    </p:spTree>
    <p:extLst>
      <p:ext uri="{BB962C8B-B14F-4D97-AF65-F5344CB8AC3E}">
        <p14:creationId xmlns:p14="http://schemas.microsoft.com/office/powerpoint/2010/main" val="306605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4000"/>
            <a:ext cx="8229600" cy="5687497"/>
          </a:xfrm>
        </p:spPr>
        <p:txBody>
          <a:bodyPr>
            <a:normAutofit/>
          </a:bodyPr>
          <a:lstStyle/>
          <a:p>
            <a:pPr marL="0" indent="0">
              <a:buNone/>
            </a:pPr>
            <a:r>
              <a:rPr lang="en-US" sz="2000" b="1" dirty="0"/>
              <a:t>Create a summary of the passage by dragging the details from the “Details” table to the “Summary” table in the order in which they were introduced and discussed in the story. Not all ideas will be used. </a:t>
            </a:r>
          </a:p>
        </p:txBody>
      </p:sp>
      <p:graphicFrame>
        <p:nvGraphicFramePr>
          <p:cNvPr id="4" name="Table 3"/>
          <p:cNvGraphicFramePr>
            <a:graphicFrameLocks noGrp="1"/>
          </p:cNvGraphicFramePr>
          <p:nvPr>
            <p:extLst>
              <p:ext uri="{D42A27DB-BD31-4B8C-83A1-F6EECF244321}">
                <p14:modId xmlns:p14="http://schemas.microsoft.com/office/powerpoint/2010/main" val="3148195175"/>
              </p:ext>
            </p:extLst>
          </p:nvPr>
        </p:nvGraphicFramePr>
        <p:xfrm>
          <a:off x="495300" y="1651000"/>
          <a:ext cx="8242300" cy="1107440"/>
        </p:xfrm>
        <a:graphic>
          <a:graphicData uri="http://schemas.openxmlformats.org/drawingml/2006/table">
            <a:tbl>
              <a:tblPr firstRow="1" bandRow="1">
                <a:tableStyleId>{5C22544A-7EE6-4342-B048-85BDC9FD1C3A}</a:tableStyleId>
              </a:tblPr>
              <a:tblGrid>
                <a:gridCol w="2060575">
                  <a:extLst>
                    <a:ext uri="{9D8B030D-6E8A-4147-A177-3AD203B41FA5}">
                      <a16:colId xmlns:a16="http://schemas.microsoft.com/office/drawing/2014/main" val="20000"/>
                    </a:ext>
                  </a:extLst>
                </a:gridCol>
                <a:gridCol w="2060575">
                  <a:extLst>
                    <a:ext uri="{9D8B030D-6E8A-4147-A177-3AD203B41FA5}">
                      <a16:colId xmlns:a16="http://schemas.microsoft.com/office/drawing/2014/main" val="20001"/>
                    </a:ext>
                  </a:extLst>
                </a:gridCol>
                <a:gridCol w="2060575">
                  <a:extLst>
                    <a:ext uri="{9D8B030D-6E8A-4147-A177-3AD203B41FA5}">
                      <a16:colId xmlns:a16="http://schemas.microsoft.com/office/drawing/2014/main" val="20002"/>
                    </a:ext>
                  </a:extLst>
                </a:gridCol>
                <a:gridCol w="2060575">
                  <a:extLst>
                    <a:ext uri="{9D8B030D-6E8A-4147-A177-3AD203B41FA5}">
                      <a16:colId xmlns:a16="http://schemas.microsoft.com/office/drawing/2014/main" val="20003"/>
                    </a:ext>
                  </a:extLst>
                </a:gridCol>
              </a:tblGrid>
              <a:tr h="142240">
                <a:tc gridSpan="4">
                  <a:txBody>
                    <a:bodyPr/>
                    <a:lstStyle/>
                    <a:p>
                      <a:pPr algn="ctr"/>
                      <a:r>
                        <a:rPr lang="en-US" dirty="0">
                          <a:latin typeface="Lucida Sans" panose="020B0602030504020204" pitchFamily="34" charset="0"/>
                        </a:rPr>
                        <a:t>Summary</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dirty="0">
                          <a:latin typeface="Lucida Sans" panose="020B0602030504020204" pitchFamily="34" charset="0"/>
                        </a:rPr>
                        <a:t>First</a:t>
                      </a:r>
                    </a:p>
                  </a:txBody>
                  <a:tcPr anchor="ctr"/>
                </a:tc>
                <a:tc>
                  <a:txBody>
                    <a:bodyPr/>
                    <a:lstStyle/>
                    <a:p>
                      <a:pPr algn="ctr"/>
                      <a:r>
                        <a:rPr lang="en-US" dirty="0">
                          <a:latin typeface="Lucida Sans" panose="020B0602030504020204" pitchFamily="34" charset="0"/>
                        </a:rPr>
                        <a:t>Second</a:t>
                      </a:r>
                    </a:p>
                  </a:txBody>
                  <a:tcPr anchor="ctr"/>
                </a:tc>
                <a:tc>
                  <a:txBody>
                    <a:bodyPr/>
                    <a:lstStyle/>
                    <a:p>
                      <a:pPr algn="ctr"/>
                      <a:r>
                        <a:rPr lang="en-US" dirty="0">
                          <a:latin typeface="Lucida Sans" panose="020B0602030504020204" pitchFamily="34" charset="0"/>
                        </a:rPr>
                        <a:t>Third</a:t>
                      </a:r>
                    </a:p>
                  </a:txBody>
                  <a:tcPr anchor="ctr"/>
                </a:tc>
                <a:tc>
                  <a:txBody>
                    <a:bodyPr/>
                    <a:lstStyle/>
                    <a:p>
                      <a:pPr algn="ctr"/>
                      <a:r>
                        <a:rPr lang="en-US" dirty="0">
                          <a:latin typeface="Lucida Sans" panose="020B0602030504020204" pitchFamily="34" charset="0"/>
                        </a:rPr>
                        <a:t>Fourth</a:t>
                      </a:r>
                    </a:p>
                  </a:txBody>
                  <a:tcPr anchor="ct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82559478"/>
              </p:ext>
            </p:extLst>
          </p:nvPr>
        </p:nvGraphicFramePr>
        <p:xfrm>
          <a:off x="495300" y="2799471"/>
          <a:ext cx="8191500" cy="2926080"/>
        </p:xfrm>
        <a:graphic>
          <a:graphicData uri="http://schemas.openxmlformats.org/drawingml/2006/table">
            <a:tbl>
              <a:tblPr firstRow="1" bandRow="1">
                <a:tableStyleId>{5C22544A-7EE6-4342-B048-85BDC9FD1C3A}</a:tableStyleId>
              </a:tblPr>
              <a:tblGrid>
                <a:gridCol w="1205909">
                  <a:extLst>
                    <a:ext uri="{9D8B030D-6E8A-4147-A177-3AD203B41FA5}">
                      <a16:colId xmlns:a16="http://schemas.microsoft.com/office/drawing/2014/main" val="20000"/>
                    </a:ext>
                  </a:extLst>
                </a:gridCol>
                <a:gridCol w="1871985">
                  <a:extLst>
                    <a:ext uri="{9D8B030D-6E8A-4147-A177-3AD203B41FA5}">
                      <a16:colId xmlns:a16="http://schemas.microsoft.com/office/drawing/2014/main" val="20001"/>
                    </a:ext>
                  </a:extLst>
                </a:gridCol>
                <a:gridCol w="1252024">
                  <a:extLst>
                    <a:ext uri="{9D8B030D-6E8A-4147-A177-3AD203B41FA5}">
                      <a16:colId xmlns:a16="http://schemas.microsoft.com/office/drawing/2014/main" val="20002"/>
                    </a:ext>
                  </a:extLst>
                </a:gridCol>
                <a:gridCol w="1322364">
                  <a:extLst>
                    <a:ext uri="{9D8B030D-6E8A-4147-A177-3AD203B41FA5}">
                      <a16:colId xmlns:a16="http://schemas.microsoft.com/office/drawing/2014/main" val="20003"/>
                    </a:ext>
                  </a:extLst>
                </a:gridCol>
                <a:gridCol w="1378633">
                  <a:extLst>
                    <a:ext uri="{9D8B030D-6E8A-4147-A177-3AD203B41FA5}">
                      <a16:colId xmlns:a16="http://schemas.microsoft.com/office/drawing/2014/main" val="20004"/>
                    </a:ext>
                  </a:extLst>
                </a:gridCol>
                <a:gridCol w="1160585">
                  <a:extLst>
                    <a:ext uri="{9D8B030D-6E8A-4147-A177-3AD203B41FA5}">
                      <a16:colId xmlns:a16="http://schemas.microsoft.com/office/drawing/2014/main" val="20005"/>
                    </a:ext>
                  </a:extLst>
                </a:gridCol>
              </a:tblGrid>
              <a:tr h="354935">
                <a:tc gridSpan="6">
                  <a:txBody>
                    <a:bodyPr/>
                    <a:lstStyle/>
                    <a:p>
                      <a:pPr algn="ctr"/>
                      <a:r>
                        <a:rPr lang="en-US" dirty="0">
                          <a:latin typeface="Lucida Sans" panose="020B0602030504020204" pitchFamily="34" charset="0"/>
                        </a:rPr>
                        <a:t>Details</a:t>
                      </a:r>
                      <a:r>
                        <a:rPr lang="en-US" baseline="0" dirty="0">
                          <a:latin typeface="Lucida Sans" panose="020B0602030504020204" pitchFamily="34" charset="0"/>
                        </a:rPr>
                        <a:t> </a:t>
                      </a:r>
                      <a:endParaRPr lang="en-US" dirty="0">
                        <a:latin typeface="Lucida Sans" panose="020B0602030504020204" pitchFamily="34" charset="0"/>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442443">
                <a:tc>
                  <a:txBody>
                    <a:bodyPr/>
                    <a:lstStyle/>
                    <a:p>
                      <a:r>
                        <a:rPr lang="en-US" dirty="0">
                          <a:latin typeface="Lucida Sans" panose="020B0602030504020204" pitchFamily="34" charset="0"/>
                        </a:rPr>
                        <a:t>The men have a conversa-tion. </a:t>
                      </a:r>
                    </a:p>
                  </a:txBody>
                  <a:tcPr/>
                </a:tc>
                <a:tc>
                  <a:txBody>
                    <a:bodyPr/>
                    <a:lstStyle/>
                    <a:p>
                      <a:r>
                        <a:rPr lang="en-US" dirty="0">
                          <a:latin typeface="Lucida Sans" panose="020B0602030504020204" pitchFamily="34" charset="0"/>
                        </a:rPr>
                        <a:t>The wind</a:t>
                      </a:r>
                      <a:r>
                        <a:rPr lang="en-US" baseline="0" dirty="0">
                          <a:latin typeface="Lucida Sans" panose="020B0602030504020204" pitchFamily="34" charset="0"/>
                        </a:rPr>
                        <a:t> dies so the </a:t>
                      </a:r>
                      <a:r>
                        <a:rPr lang="en-US" dirty="0">
                          <a:latin typeface="Lucida Sans" panose="020B0602030504020204" pitchFamily="34" charset="0"/>
                        </a:rPr>
                        <a:t>oiler</a:t>
                      </a:r>
                      <a:r>
                        <a:rPr lang="en-US" baseline="0" dirty="0">
                          <a:latin typeface="Lucida Sans" panose="020B0602030504020204" pitchFamily="34" charset="0"/>
                        </a:rPr>
                        <a:t> and correspondent take the oars back up.</a:t>
                      </a:r>
                      <a:endParaRPr lang="en-US" dirty="0">
                        <a:latin typeface="Lucida Sans" panose="020B0602030504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Lucida Sans" panose="020B0602030504020204" pitchFamily="34" charset="0"/>
                        </a:rPr>
                        <a:t>The captain suggests making a sail with his coat.</a:t>
                      </a:r>
                    </a:p>
                    <a:p>
                      <a:endParaRPr lang="en-US" dirty="0">
                        <a:latin typeface="Lucida Sans" panose="020B0602030504020204" pitchFamily="34" charset="0"/>
                      </a:endParaRPr>
                    </a:p>
                  </a:txBody>
                  <a:tcPr/>
                </a:tc>
                <a:tc>
                  <a:txBody>
                    <a:bodyPr/>
                    <a:lstStyle/>
                    <a:p>
                      <a:r>
                        <a:rPr lang="en-US" dirty="0">
                          <a:latin typeface="Lucida Sans" panose="020B0602030504020204" pitchFamily="34" charset="0"/>
                        </a:rPr>
                        <a:t>The men smoke cigars to celebrate their</a:t>
                      </a:r>
                      <a:r>
                        <a:rPr lang="en-US" baseline="0" dirty="0">
                          <a:latin typeface="Lucida Sans" panose="020B0602030504020204" pitchFamily="34" charset="0"/>
                        </a:rPr>
                        <a:t> immanent rescue. </a:t>
                      </a:r>
                      <a:endParaRPr lang="en-US" dirty="0">
                        <a:latin typeface="Lucida Sans" panose="020B0602030504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Lucida Sans" panose="020B0602030504020204" pitchFamily="34" charset="0"/>
                        </a:rPr>
                        <a:t>The men speculate that the</a:t>
                      </a:r>
                      <a:r>
                        <a:rPr lang="en-US" baseline="0" dirty="0">
                          <a:latin typeface="Lucida Sans" panose="020B0602030504020204" pitchFamily="34" charset="0"/>
                        </a:rPr>
                        <a:t> lighthouse keeper will see them soon.</a:t>
                      </a:r>
                      <a:endParaRPr lang="en-US" dirty="0">
                        <a:latin typeface="Lucida Sans" panose="020B0602030504020204" pitchFamily="34" charset="0"/>
                      </a:endParaRPr>
                    </a:p>
                    <a:p>
                      <a:endParaRPr lang="en-US" dirty="0">
                        <a:latin typeface="Lucida Sans" panose="020B0602030504020204" pitchFamily="34" charset="0"/>
                      </a:endParaRPr>
                    </a:p>
                  </a:txBody>
                  <a:tcPr/>
                </a:tc>
                <a:tc>
                  <a:txBody>
                    <a:bodyPr/>
                    <a:lstStyle/>
                    <a:p>
                      <a:r>
                        <a:rPr lang="en-US" dirty="0">
                          <a:latin typeface="Lucida Sans" panose="020B0602030504020204" pitchFamily="34" charset="0"/>
                        </a:rPr>
                        <a:t>The captain is hurt.</a:t>
                      </a: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457200" y="6065481"/>
            <a:ext cx="8229600" cy="307777"/>
          </a:xfrm>
          <a:prstGeom prst="rect">
            <a:avLst/>
          </a:prstGeom>
          <a:noFill/>
        </p:spPr>
        <p:txBody>
          <a:bodyPr wrap="square" rtlCol="0">
            <a:spAutoFit/>
          </a:bodyPr>
          <a:lstStyle/>
          <a:p>
            <a:pPr algn="ctr"/>
            <a:r>
              <a:rPr lang="en-US" sz="1400" dirty="0"/>
              <a:t>Associated Text: Chapter III from “The Open Boat” by Stephen Crane</a:t>
            </a:r>
          </a:p>
        </p:txBody>
      </p:sp>
    </p:spTree>
    <p:extLst>
      <p:ext uri="{BB962C8B-B14F-4D97-AF65-F5344CB8AC3E}">
        <p14:creationId xmlns:p14="http://schemas.microsoft.com/office/powerpoint/2010/main" val="4183238894"/>
      </p:ext>
    </p:extLst>
  </p:cSld>
  <p:clrMapOvr>
    <a:masterClrMapping/>
  </p:clrMapOvr>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SAP-ATC-PPT-Template-khkl</Template>
  <TotalTime>15358</TotalTime>
  <Words>20741</Words>
  <Application>Microsoft Office PowerPoint</Application>
  <PresentationFormat>On-screen Show (4:3)</PresentationFormat>
  <Paragraphs>889</Paragraphs>
  <Slides>66</Slides>
  <Notes>64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Lucida Sans</vt:lpstr>
      <vt:lpstr>SAP ATC PPT Template revised</vt:lpstr>
      <vt:lpstr>Grade 8: Common Core State Standards Alignment Guidance</vt:lpstr>
      <vt:lpstr>Session Objective</vt:lpstr>
      <vt:lpstr>Reading Standards for Literature</vt:lpstr>
      <vt:lpstr>Links to Associated Literary Texts</vt:lpstr>
      <vt:lpstr>Diving into the Specific Grade-Level Standards</vt:lpstr>
      <vt:lpstr>CCSS.ELA-Literacy.RL.8.2</vt:lpstr>
      <vt:lpstr>PowerPoint Presentation</vt:lpstr>
      <vt:lpstr>PowerPoint Presentation</vt:lpstr>
      <vt:lpstr>PowerPoint Presentation</vt:lpstr>
      <vt:lpstr>PowerPoint Presentation</vt:lpstr>
      <vt:lpstr>CCSS.ELA-Literacy.RL.8.3</vt:lpstr>
      <vt:lpstr>PowerPoint Presentation</vt:lpstr>
      <vt:lpstr>PowerPoint Presentation</vt:lpstr>
      <vt:lpstr>CCSS.ELA-Literacy.RL.8.4</vt:lpstr>
      <vt:lpstr>PowerPoint Presentation</vt:lpstr>
      <vt:lpstr>PowerPoint Presentation</vt:lpstr>
      <vt:lpstr>PowerPoint Presentation</vt:lpstr>
      <vt:lpstr>PowerPoint Presentation</vt:lpstr>
      <vt:lpstr>PowerPoint Presentation</vt:lpstr>
      <vt:lpstr>PowerPoint Presentation</vt:lpstr>
      <vt:lpstr>CCSS.ELA-Literacy.RL.8.5</vt:lpstr>
      <vt:lpstr>PowerPoint Presentation</vt:lpstr>
      <vt:lpstr>PowerPoint Presentation</vt:lpstr>
      <vt:lpstr>CCSS.ELA-LITERACY.RL.8.6</vt:lpstr>
      <vt:lpstr>PowerPoint Presentation</vt:lpstr>
      <vt:lpstr>PowerPoint Presentation</vt:lpstr>
      <vt:lpstr>PowerPoint Presentation</vt:lpstr>
      <vt:lpstr>CCSS.ELA-Literacy.8.7</vt:lpstr>
      <vt:lpstr>PowerPoint Presentation</vt:lpstr>
      <vt:lpstr>PowerPoint Presentation</vt:lpstr>
      <vt:lpstr>CCSS.ELA-Literacy.RL.8.8</vt:lpstr>
      <vt:lpstr>CCSS.ELA-Literacy.RL.8.9</vt:lpstr>
      <vt:lpstr>PowerPoint Presentation</vt:lpstr>
      <vt:lpstr>PowerPoint Presentation</vt:lpstr>
      <vt:lpstr>Bottom Line for  Reading for Literature Standards</vt:lpstr>
      <vt:lpstr>Reading Standards for Informational Text</vt:lpstr>
      <vt:lpstr>Links to Associated Informational Texts</vt:lpstr>
      <vt:lpstr>Diving into the Specific Grade-Level Standards</vt:lpstr>
      <vt:lpstr>CCSS.ELA-Literacy.RI.8.2</vt:lpstr>
      <vt:lpstr>PowerPoint Presentation</vt:lpstr>
      <vt:lpstr>PowerPoint Presentation</vt:lpstr>
      <vt:lpstr>PowerPoint Presentation</vt:lpstr>
      <vt:lpstr>CCSS.ELA-Literacy.RI.8.3</vt:lpstr>
      <vt:lpstr>PowerPoint Presentation</vt:lpstr>
      <vt:lpstr>PowerPoint Presentation</vt:lpstr>
      <vt:lpstr>CCSS.ELA-Literacy.RI.8.4</vt:lpstr>
      <vt:lpstr>PowerPoint Presentation</vt:lpstr>
      <vt:lpstr>PowerPoint Presentation</vt:lpstr>
      <vt:lpstr>PowerPoint Presentation</vt:lpstr>
      <vt:lpstr>CCSS.ELA-Literacy.RI.8.5</vt:lpstr>
      <vt:lpstr>PowerPoint Presentation</vt:lpstr>
      <vt:lpstr>PowerPoint Presentation</vt:lpstr>
      <vt:lpstr>CCSS.ELA.RI.8.6</vt:lpstr>
      <vt:lpstr>PowerPoint Presentation</vt:lpstr>
      <vt:lpstr>PowerPoint Presentation</vt:lpstr>
      <vt:lpstr>CCSS.ELA-Literacy.RI.8.7</vt:lpstr>
      <vt:lpstr>PowerPoint Presentation</vt:lpstr>
      <vt:lpstr>PowerPoint Presentation</vt:lpstr>
      <vt:lpstr>CCSS.ELA-Literacy.RI.8.8</vt:lpstr>
      <vt:lpstr>PowerPoint Presentation</vt:lpstr>
      <vt:lpstr>PowerPoint Presentation</vt:lpstr>
      <vt:lpstr>CCSS.ELA-Literacy.RI.8.9</vt:lpstr>
      <vt:lpstr>PowerPoint Presentation</vt:lpstr>
      <vt:lpstr>PowerPoint Presentation</vt:lpstr>
      <vt:lpstr>Bottom Line for  Reading for Information Standards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Keown</dc:creator>
  <cp:lastModifiedBy>Pascale Joseph</cp:lastModifiedBy>
  <cp:revision>652</cp:revision>
  <cp:lastPrinted>2013-12-05T18:14:54Z</cp:lastPrinted>
  <dcterms:created xsi:type="dcterms:W3CDTF">2015-03-20T20:09:27Z</dcterms:created>
  <dcterms:modified xsi:type="dcterms:W3CDTF">2020-01-23T19:53:10Z</dcterms:modified>
</cp:coreProperties>
</file>